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6" r:id="rId2"/>
    <p:sldId id="257" r:id="rId3"/>
    <p:sldId id="258" r:id="rId4"/>
    <p:sldId id="261" r:id="rId5"/>
    <p:sldId id="310" r:id="rId6"/>
    <p:sldId id="311" r:id="rId7"/>
    <p:sldId id="306" r:id="rId8"/>
    <p:sldId id="272" r:id="rId9"/>
    <p:sldId id="296" r:id="rId10"/>
    <p:sldId id="266" r:id="rId11"/>
    <p:sldId id="295" r:id="rId12"/>
    <p:sldId id="309" r:id="rId13"/>
    <p:sldId id="312" r:id="rId14"/>
    <p:sldId id="262" r:id="rId15"/>
    <p:sldId id="286" r:id="rId16"/>
    <p:sldId id="285" r:id="rId17"/>
    <p:sldId id="314" r:id="rId18"/>
    <p:sldId id="267" r:id="rId19"/>
    <p:sldId id="313" r:id="rId20"/>
    <p:sldId id="317" r:id="rId21"/>
    <p:sldId id="287" r:id="rId22"/>
    <p:sldId id="289" r:id="rId23"/>
    <p:sldId id="274" r:id="rId24"/>
    <p:sldId id="318" r:id="rId25"/>
    <p:sldId id="315" r:id="rId26"/>
    <p:sldId id="316" r:id="rId27"/>
    <p:sldId id="297" r:id="rId28"/>
    <p:sldId id="283" r:id="rId29"/>
    <p:sldId id="275" r:id="rId30"/>
    <p:sldId id="277" r:id="rId31"/>
    <p:sldId id="278" r:id="rId32"/>
    <p:sldId id="276" r:id="rId33"/>
    <p:sldId id="280" r:id="rId34"/>
    <p:sldId id="279" r:id="rId35"/>
    <p:sldId id="290" r:id="rId36"/>
    <p:sldId id="291" r:id="rId37"/>
    <p:sldId id="302" r:id="rId38"/>
    <p:sldId id="30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7515F61-6822-4E03-9FBD-EB095E973947}">
          <p14:sldIdLst>
            <p14:sldId id="256"/>
            <p14:sldId id="257"/>
            <p14:sldId id="258"/>
            <p14:sldId id="261"/>
          </p14:sldIdLst>
        </p14:section>
        <p14:section name="High Level" id="{DE673535-3AA8-2E48-8356-807A2B7CC593}">
          <p14:sldIdLst>
            <p14:sldId id="310"/>
            <p14:sldId id="311"/>
            <p14:sldId id="306"/>
          </p14:sldIdLst>
        </p14:section>
        <p14:section name="Bulky Items" id="{351EFF22-2C53-2142-9B19-FBB56378480D}">
          <p14:sldIdLst>
            <p14:sldId id="272"/>
            <p14:sldId id="296"/>
            <p14:sldId id="266"/>
            <p14:sldId id="295"/>
            <p14:sldId id="309"/>
            <p14:sldId id="312"/>
            <p14:sldId id="262"/>
          </p14:sldIdLst>
        </p14:section>
        <p14:section name="Homeless" id="{1C6CFC32-1B37-1C42-9D66-7152B14D404E}">
          <p14:sldIdLst>
            <p14:sldId id="286"/>
            <p14:sldId id="285"/>
            <p14:sldId id="314"/>
            <p14:sldId id="267"/>
            <p14:sldId id="313"/>
            <p14:sldId id="317"/>
          </p14:sldIdLst>
        </p14:section>
        <p14:section name="Conclusion" id="{6321EF5E-AAEE-7447-B7F9-9B57A8731DE8}">
          <p14:sldIdLst>
            <p14:sldId id="287"/>
            <p14:sldId id="289"/>
          </p14:sldIdLst>
        </p14:section>
        <p14:section name="Appendix" id="{179E42A5-8BE2-4343-B8E4-369633CE240F}">
          <p14:sldIdLst>
            <p14:sldId id="274"/>
            <p14:sldId id="318"/>
            <p14:sldId id="315"/>
            <p14:sldId id="316"/>
            <p14:sldId id="297"/>
            <p14:sldId id="283"/>
            <p14:sldId id="275"/>
            <p14:sldId id="277"/>
            <p14:sldId id="278"/>
            <p14:sldId id="276"/>
            <p14:sldId id="280"/>
            <p14:sldId id="279"/>
            <p14:sldId id="290"/>
            <p14:sldId id="291"/>
            <p14:sldId id="302"/>
            <p14:sldId id="30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29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48" autoAdjust="0"/>
    <p:restoredTop sz="78855" autoAdjust="0"/>
  </p:normalViewPr>
  <p:slideViewPr>
    <p:cSldViewPr snapToGrid="0">
      <p:cViewPr>
        <p:scale>
          <a:sx n="65" d="100"/>
          <a:sy n="65" d="100"/>
        </p:scale>
        <p:origin x="944" y="512"/>
      </p:cViewPr>
      <p:guideLst/>
    </p:cSldViewPr>
  </p:slideViewPr>
  <p:notesTextViewPr>
    <p:cViewPr>
      <p:scale>
        <a:sx n="1" d="1"/>
        <a:sy n="1" d="1"/>
      </p:scale>
      <p:origin x="0" y="0"/>
    </p:cViewPr>
  </p:notesTextViewPr>
  <p:notesViewPr>
    <p:cSldViewPr snapToGrid="0">
      <p:cViewPr varScale="1">
        <p:scale>
          <a:sx n="85" d="100"/>
          <a:sy n="85" d="100"/>
        </p:scale>
        <p:origin x="2952" y="84"/>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C76E61-A61B-4A21-A2BE-A689C50959A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77980F4-F056-48FF-B4D1-1C1747729AAC}">
      <dgm:prSet phldrT="[Text]" custT="1"/>
      <dgm:spPr>
        <a:solidFill>
          <a:srgbClr val="0F2940"/>
        </a:solidFill>
        <a:ln>
          <a:solidFill>
            <a:srgbClr val="0F2940"/>
          </a:solidFill>
        </a:ln>
      </dgm:spPr>
      <dgm:t>
        <a:bodyPr/>
        <a:lstStyle/>
        <a:p>
          <a:r>
            <a:rPr lang="en-US" sz="2800" dirty="0"/>
            <a:t>Bulky Items</a:t>
          </a:r>
        </a:p>
      </dgm:t>
    </dgm:pt>
    <dgm:pt modelId="{5E495AD9-03E5-4C51-B9BA-69EA06B3FF5F}" type="parTrans" cxnId="{312F275F-B586-4A7B-AA6D-269D3654353C}">
      <dgm:prSet/>
      <dgm:spPr/>
      <dgm:t>
        <a:bodyPr/>
        <a:lstStyle/>
        <a:p>
          <a:endParaRPr lang="en-US"/>
        </a:p>
      </dgm:t>
    </dgm:pt>
    <dgm:pt modelId="{74BBD9FF-A248-4349-971D-1A6D9D89D09B}" type="sibTrans" cxnId="{312F275F-B586-4A7B-AA6D-269D3654353C}">
      <dgm:prSet/>
      <dgm:spPr/>
      <dgm:t>
        <a:bodyPr/>
        <a:lstStyle/>
        <a:p>
          <a:endParaRPr lang="en-US"/>
        </a:p>
      </dgm:t>
    </dgm:pt>
    <dgm:pt modelId="{DFF8EB83-6C7C-4442-9E81-8B418BDA80B7}">
      <dgm:prSet phldrT="[Text]" custT="1"/>
      <dgm:spPr/>
      <dgm:t>
        <a:bodyPr/>
        <a:lstStyle/>
        <a:p>
          <a:r>
            <a:rPr lang="en-US" sz="2400" dirty="0"/>
            <a:t>Largest proportion of 311 calls </a:t>
          </a:r>
        </a:p>
      </dgm:t>
    </dgm:pt>
    <dgm:pt modelId="{819901FE-C3B2-4432-BFEE-727EA486C968}" type="parTrans" cxnId="{781241C2-B842-4A29-939C-5D804DEA4088}">
      <dgm:prSet/>
      <dgm:spPr/>
      <dgm:t>
        <a:bodyPr/>
        <a:lstStyle/>
        <a:p>
          <a:endParaRPr lang="en-US"/>
        </a:p>
      </dgm:t>
    </dgm:pt>
    <dgm:pt modelId="{166766CB-AE42-46CB-A239-D5548BBBE053}" type="sibTrans" cxnId="{781241C2-B842-4A29-939C-5D804DEA4088}">
      <dgm:prSet/>
      <dgm:spPr/>
      <dgm:t>
        <a:bodyPr/>
        <a:lstStyle/>
        <a:p>
          <a:endParaRPr lang="en-US"/>
        </a:p>
      </dgm:t>
    </dgm:pt>
    <dgm:pt modelId="{0EA46583-38D8-4CF7-B525-80ACB8781780}">
      <dgm:prSet phldrT="[Text]" custT="1"/>
      <dgm:spPr>
        <a:solidFill>
          <a:srgbClr val="0F2940"/>
        </a:solidFill>
        <a:ln>
          <a:solidFill>
            <a:srgbClr val="0F2940"/>
          </a:solidFill>
        </a:ln>
      </dgm:spPr>
      <dgm:t>
        <a:bodyPr/>
        <a:lstStyle/>
        <a:p>
          <a:r>
            <a:rPr lang="en-US" sz="2800" dirty="0"/>
            <a:t>Homeless Encampments</a:t>
          </a:r>
        </a:p>
      </dgm:t>
    </dgm:pt>
    <dgm:pt modelId="{E5696B0A-1326-476B-9A65-E3F24C6D1E85}" type="parTrans" cxnId="{8156E72C-E093-44ED-9428-700233EE8A76}">
      <dgm:prSet/>
      <dgm:spPr/>
      <dgm:t>
        <a:bodyPr/>
        <a:lstStyle/>
        <a:p>
          <a:endParaRPr lang="en-US"/>
        </a:p>
      </dgm:t>
    </dgm:pt>
    <dgm:pt modelId="{28193734-78DC-42EF-A682-BF59B74EEA66}" type="sibTrans" cxnId="{8156E72C-E093-44ED-9428-700233EE8A76}">
      <dgm:prSet/>
      <dgm:spPr/>
      <dgm:t>
        <a:bodyPr/>
        <a:lstStyle/>
        <a:p>
          <a:endParaRPr lang="en-US"/>
        </a:p>
      </dgm:t>
    </dgm:pt>
    <dgm:pt modelId="{2C4467C7-FDF3-4F92-9AA6-6E1455F2F37B}">
      <dgm:prSet phldrT="[Text]" custT="1"/>
      <dgm:spPr/>
      <dgm:t>
        <a:bodyPr/>
        <a:lstStyle/>
        <a:p>
          <a:r>
            <a:rPr lang="en-US" sz="2600" dirty="0"/>
            <a:t>Highest average processing time</a:t>
          </a:r>
        </a:p>
      </dgm:t>
    </dgm:pt>
    <dgm:pt modelId="{788BB7DF-B482-44D4-A1CF-EB94FB20CA59}" type="parTrans" cxnId="{B07AB338-64C2-40F6-8991-19078E9D63E6}">
      <dgm:prSet/>
      <dgm:spPr/>
      <dgm:t>
        <a:bodyPr/>
        <a:lstStyle/>
        <a:p>
          <a:endParaRPr lang="en-US"/>
        </a:p>
      </dgm:t>
    </dgm:pt>
    <dgm:pt modelId="{9E0F66DD-76EC-41C9-A7B1-320D3CF8E7E6}" type="sibTrans" cxnId="{B07AB338-64C2-40F6-8991-19078E9D63E6}">
      <dgm:prSet/>
      <dgm:spPr/>
      <dgm:t>
        <a:bodyPr/>
        <a:lstStyle/>
        <a:p>
          <a:endParaRPr lang="en-US"/>
        </a:p>
      </dgm:t>
    </dgm:pt>
    <dgm:pt modelId="{38CA5763-3AC4-4856-A58E-9576DDCA47E4}">
      <dgm:prSet phldrT="[Text]" custT="1"/>
      <dgm:spPr/>
      <dgm:t>
        <a:bodyPr/>
        <a:lstStyle/>
        <a:p>
          <a:r>
            <a:rPr lang="en-US" sz="2400" dirty="0"/>
            <a:t>Need to ensure performance metrics can be met because of the sheer number of </a:t>
          </a:r>
          <a:r>
            <a:rPr lang="en-US" sz="2400" dirty="0" smtClean="0"/>
            <a:t>requests</a:t>
          </a:r>
        </a:p>
      </dgm:t>
    </dgm:pt>
    <dgm:pt modelId="{426E45EA-AC71-44D3-96B5-32CE0BAB4927}" type="parTrans" cxnId="{BF05E7B9-D79D-451E-BFC3-5CF2E509D2AD}">
      <dgm:prSet/>
      <dgm:spPr/>
      <dgm:t>
        <a:bodyPr/>
        <a:lstStyle/>
        <a:p>
          <a:endParaRPr lang="en-US"/>
        </a:p>
      </dgm:t>
    </dgm:pt>
    <dgm:pt modelId="{2C519E93-C117-495A-9799-2A7AB0135015}" type="sibTrans" cxnId="{BF05E7B9-D79D-451E-BFC3-5CF2E509D2AD}">
      <dgm:prSet/>
      <dgm:spPr/>
      <dgm:t>
        <a:bodyPr/>
        <a:lstStyle/>
        <a:p>
          <a:endParaRPr lang="en-US"/>
        </a:p>
      </dgm:t>
    </dgm:pt>
    <dgm:pt modelId="{ED1D413D-1910-400A-8605-3B1183BECB59}">
      <dgm:prSet phldrT="[Text]" custT="1"/>
      <dgm:spPr/>
      <dgm:t>
        <a:bodyPr/>
        <a:lstStyle/>
        <a:p>
          <a:r>
            <a:rPr lang="en-US" sz="2600" dirty="0"/>
            <a:t>Although performance is promising, upward trend is </a:t>
          </a:r>
          <a:r>
            <a:rPr lang="en-US" sz="2600" dirty="0" smtClean="0"/>
            <a:t>alarming</a:t>
          </a:r>
        </a:p>
      </dgm:t>
    </dgm:pt>
    <dgm:pt modelId="{4AE9F960-7C42-418D-AE47-E9B721574772}" type="parTrans" cxnId="{7E60BC0A-B186-40AD-8888-F886827F1B7B}">
      <dgm:prSet/>
      <dgm:spPr/>
      <dgm:t>
        <a:bodyPr/>
        <a:lstStyle/>
        <a:p>
          <a:endParaRPr lang="en-US"/>
        </a:p>
      </dgm:t>
    </dgm:pt>
    <dgm:pt modelId="{DF65FE2F-716C-438B-8791-D0865939C66C}" type="sibTrans" cxnId="{7E60BC0A-B186-40AD-8888-F886827F1B7B}">
      <dgm:prSet/>
      <dgm:spPr/>
      <dgm:t>
        <a:bodyPr/>
        <a:lstStyle/>
        <a:p>
          <a:endParaRPr lang="en-US"/>
        </a:p>
      </dgm:t>
    </dgm:pt>
    <dgm:pt modelId="{3457BD73-E414-9E4D-82A0-DE5C1676F657}">
      <dgm:prSet phldrT="[Text]" custT="1"/>
      <dgm:spPr/>
      <dgm:t>
        <a:bodyPr/>
        <a:lstStyle/>
        <a:p>
          <a:r>
            <a:rPr lang="en-US" sz="2400" dirty="0" smtClean="0"/>
            <a:t>Assess if customers are satisfied with processing time</a:t>
          </a:r>
        </a:p>
      </dgm:t>
    </dgm:pt>
    <dgm:pt modelId="{FC2A4E06-151A-A04E-B12E-54D66A15BC1A}" type="parTrans" cxnId="{C7F7817B-BF5D-C24C-B5F6-08D871BAFB40}">
      <dgm:prSet/>
      <dgm:spPr/>
      <dgm:t>
        <a:bodyPr/>
        <a:lstStyle/>
        <a:p>
          <a:endParaRPr lang="en-US"/>
        </a:p>
      </dgm:t>
    </dgm:pt>
    <dgm:pt modelId="{DC76D1CA-1D1C-8D45-A82D-51476C0A729E}" type="sibTrans" cxnId="{C7F7817B-BF5D-C24C-B5F6-08D871BAFB40}">
      <dgm:prSet/>
      <dgm:spPr/>
      <dgm:t>
        <a:bodyPr/>
        <a:lstStyle/>
        <a:p>
          <a:endParaRPr lang="en-US"/>
        </a:p>
      </dgm:t>
    </dgm:pt>
    <dgm:pt modelId="{7FEF65A8-61E3-7542-A45D-4E34FF51D1F4}">
      <dgm:prSet phldrT="[Text]" custT="1"/>
      <dgm:spPr/>
      <dgm:t>
        <a:bodyPr/>
        <a:lstStyle/>
        <a:p>
          <a:r>
            <a:rPr lang="en-US" sz="2600" dirty="0" smtClean="0"/>
            <a:t>Find areas to</a:t>
          </a:r>
          <a:r>
            <a:rPr lang="en-US" sz="2600" baseline="0" dirty="0" smtClean="0"/>
            <a:t> target homeless shelters</a:t>
          </a:r>
          <a:endParaRPr lang="en-US" sz="2600" dirty="0" smtClean="0"/>
        </a:p>
      </dgm:t>
    </dgm:pt>
    <dgm:pt modelId="{91695342-0192-DC43-8E8C-98EF2A868FF3}" type="parTrans" cxnId="{EE7848A8-3F70-8743-8104-B584AF56F809}">
      <dgm:prSet/>
      <dgm:spPr/>
      <dgm:t>
        <a:bodyPr/>
        <a:lstStyle/>
        <a:p>
          <a:endParaRPr lang="en-US"/>
        </a:p>
      </dgm:t>
    </dgm:pt>
    <dgm:pt modelId="{59FF87AF-FE0A-9341-969F-832A4A7CD6A3}" type="sibTrans" cxnId="{EE7848A8-3F70-8743-8104-B584AF56F809}">
      <dgm:prSet/>
      <dgm:spPr/>
      <dgm:t>
        <a:bodyPr/>
        <a:lstStyle/>
        <a:p>
          <a:endParaRPr lang="en-US"/>
        </a:p>
      </dgm:t>
    </dgm:pt>
    <dgm:pt modelId="{AF8B5E63-17BA-48B5-B7CA-190F0777FA57}" type="pres">
      <dgm:prSet presAssocID="{C4C76E61-A61B-4A21-A2BE-A689C50959A2}" presName="linear" presStyleCnt="0">
        <dgm:presLayoutVars>
          <dgm:animLvl val="lvl"/>
          <dgm:resizeHandles val="exact"/>
        </dgm:presLayoutVars>
      </dgm:prSet>
      <dgm:spPr/>
      <dgm:t>
        <a:bodyPr/>
        <a:lstStyle/>
        <a:p>
          <a:endParaRPr lang="en-US"/>
        </a:p>
      </dgm:t>
    </dgm:pt>
    <dgm:pt modelId="{D76ACCA2-DEDB-45CF-8F7F-A857B2CC9DF7}" type="pres">
      <dgm:prSet presAssocID="{B77980F4-F056-48FF-B4D1-1C1747729AAC}" presName="parentText" presStyleLbl="node1" presStyleIdx="0" presStyleCnt="2" custScaleY="48751">
        <dgm:presLayoutVars>
          <dgm:chMax val="0"/>
          <dgm:bulletEnabled val="1"/>
        </dgm:presLayoutVars>
      </dgm:prSet>
      <dgm:spPr>
        <a:prstGeom prst="rect">
          <a:avLst/>
        </a:prstGeom>
      </dgm:spPr>
      <dgm:t>
        <a:bodyPr/>
        <a:lstStyle/>
        <a:p>
          <a:endParaRPr lang="en-US"/>
        </a:p>
      </dgm:t>
    </dgm:pt>
    <dgm:pt modelId="{87FD14C8-D7C0-4C81-BEF1-C3A02EA5C805}" type="pres">
      <dgm:prSet presAssocID="{B77980F4-F056-48FF-B4D1-1C1747729AAC}" presName="childText" presStyleLbl="revTx" presStyleIdx="0" presStyleCnt="2">
        <dgm:presLayoutVars>
          <dgm:bulletEnabled val="1"/>
        </dgm:presLayoutVars>
      </dgm:prSet>
      <dgm:spPr/>
      <dgm:t>
        <a:bodyPr/>
        <a:lstStyle/>
        <a:p>
          <a:endParaRPr lang="en-US"/>
        </a:p>
      </dgm:t>
    </dgm:pt>
    <dgm:pt modelId="{0A6AFFC9-C2FB-4098-BE70-48C332B21A46}" type="pres">
      <dgm:prSet presAssocID="{0EA46583-38D8-4CF7-B525-80ACB8781780}" presName="parentText" presStyleLbl="node1" presStyleIdx="1" presStyleCnt="2" custScaleY="45857">
        <dgm:presLayoutVars>
          <dgm:chMax val="0"/>
          <dgm:bulletEnabled val="1"/>
        </dgm:presLayoutVars>
      </dgm:prSet>
      <dgm:spPr>
        <a:prstGeom prst="rect">
          <a:avLst/>
        </a:prstGeom>
      </dgm:spPr>
      <dgm:t>
        <a:bodyPr/>
        <a:lstStyle/>
        <a:p>
          <a:endParaRPr lang="en-US"/>
        </a:p>
      </dgm:t>
    </dgm:pt>
    <dgm:pt modelId="{9F2DED00-95DE-4703-A5D5-CF21C9590774}" type="pres">
      <dgm:prSet presAssocID="{0EA46583-38D8-4CF7-B525-80ACB8781780}" presName="childText" presStyleLbl="revTx" presStyleIdx="1" presStyleCnt="2">
        <dgm:presLayoutVars>
          <dgm:bulletEnabled val="1"/>
        </dgm:presLayoutVars>
      </dgm:prSet>
      <dgm:spPr/>
      <dgm:t>
        <a:bodyPr/>
        <a:lstStyle/>
        <a:p>
          <a:endParaRPr lang="en-US"/>
        </a:p>
      </dgm:t>
    </dgm:pt>
  </dgm:ptLst>
  <dgm:cxnLst>
    <dgm:cxn modelId="{1D36538A-B32D-4289-B519-A71674695BD4}" type="presOf" srcId="{0EA46583-38D8-4CF7-B525-80ACB8781780}" destId="{0A6AFFC9-C2FB-4098-BE70-48C332B21A46}" srcOrd="0" destOrd="0" presId="urn:microsoft.com/office/officeart/2005/8/layout/vList2"/>
    <dgm:cxn modelId="{EE7848A8-3F70-8743-8104-B584AF56F809}" srcId="{0EA46583-38D8-4CF7-B525-80ACB8781780}" destId="{7FEF65A8-61E3-7542-A45D-4E34FF51D1F4}" srcOrd="2" destOrd="0" parTransId="{91695342-0192-DC43-8E8C-98EF2A868FF3}" sibTransId="{59FF87AF-FE0A-9341-969F-832A4A7CD6A3}"/>
    <dgm:cxn modelId="{8156E72C-E093-44ED-9428-700233EE8A76}" srcId="{C4C76E61-A61B-4A21-A2BE-A689C50959A2}" destId="{0EA46583-38D8-4CF7-B525-80ACB8781780}" srcOrd="1" destOrd="0" parTransId="{E5696B0A-1326-476B-9A65-E3F24C6D1E85}" sibTransId="{28193734-78DC-42EF-A682-BF59B74EEA66}"/>
    <dgm:cxn modelId="{312F275F-B586-4A7B-AA6D-269D3654353C}" srcId="{C4C76E61-A61B-4A21-A2BE-A689C50959A2}" destId="{B77980F4-F056-48FF-B4D1-1C1747729AAC}" srcOrd="0" destOrd="0" parTransId="{5E495AD9-03E5-4C51-B9BA-69EA06B3FF5F}" sibTransId="{74BBD9FF-A248-4349-971D-1A6D9D89D09B}"/>
    <dgm:cxn modelId="{B07AB338-64C2-40F6-8991-19078E9D63E6}" srcId="{0EA46583-38D8-4CF7-B525-80ACB8781780}" destId="{2C4467C7-FDF3-4F92-9AA6-6E1455F2F37B}" srcOrd="0" destOrd="0" parTransId="{788BB7DF-B482-44D4-A1CF-EB94FB20CA59}" sibTransId="{9E0F66DD-76EC-41C9-A7B1-320D3CF8E7E6}"/>
    <dgm:cxn modelId="{31E7FFBA-1DC9-A546-8E88-936EB177CC69}" type="presOf" srcId="{3457BD73-E414-9E4D-82A0-DE5C1676F657}" destId="{87FD14C8-D7C0-4C81-BEF1-C3A02EA5C805}" srcOrd="0" destOrd="2" presId="urn:microsoft.com/office/officeart/2005/8/layout/vList2"/>
    <dgm:cxn modelId="{BF05E7B9-D79D-451E-BFC3-5CF2E509D2AD}" srcId="{B77980F4-F056-48FF-B4D1-1C1747729AAC}" destId="{38CA5763-3AC4-4856-A58E-9576DDCA47E4}" srcOrd="1" destOrd="0" parTransId="{426E45EA-AC71-44D3-96B5-32CE0BAB4927}" sibTransId="{2C519E93-C117-495A-9799-2A7AB0135015}"/>
    <dgm:cxn modelId="{7E60BC0A-B186-40AD-8888-F886827F1B7B}" srcId="{0EA46583-38D8-4CF7-B525-80ACB8781780}" destId="{ED1D413D-1910-400A-8605-3B1183BECB59}" srcOrd="1" destOrd="0" parTransId="{4AE9F960-7C42-418D-AE47-E9B721574772}" sibTransId="{DF65FE2F-716C-438B-8791-D0865939C66C}"/>
    <dgm:cxn modelId="{C7F7817B-BF5D-C24C-B5F6-08D871BAFB40}" srcId="{B77980F4-F056-48FF-B4D1-1C1747729AAC}" destId="{3457BD73-E414-9E4D-82A0-DE5C1676F657}" srcOrd="2" destOrd="0" parTransId="{FC2A4E06-151A-A04E-B12E-54D66A15BC1A}" sibTransId="{DC76D1CA-1D1C-8D45-A82D-51476C0A729E}"/>
    <dgm:cxn modelId="{326A1EC1-B8D2-4AAF-9BB3-2D974447EAE3}" type="presOf" srcId="{2C4467C7-FDF3-4F92-9AA6-6E1455F2F37B}" destId="{9F2DED00-95DE-4703-A5D5-CF21C9590774}" srcOrd="0" destOrd="0" presId="urn:microsoft.com/office/officeart/2005/8/layout/vList2"/>
    <dgm:cxn modelId="{F66F8BD5-2CC8-4AFF-BAD7-006B856CE081}" type="presOf" srcId="{38CA5763-3AC4-4856-A58E-9576DDCA47E4}" destId="{87FD14C8-D7C0-4C81-BEF1-C3A02EA5C805}" srcOrd="0" destOrd="1" presId="urn:microsoft.com/office/officeart/2005/8/layout/vList2"/>
    <dgm:cxn modelId="{EE0B89FE-7924-5B48-8909-C2BA8094D02F}" type="presOf" srcId="{7FEF65A8-61E3-7542-A45D-4E34FF51D1F4}" destId="{9F2DED00-95DE-4703-A5D5-CF21C9590774}" srcOrd="0" destOrd="2" presId="urn:microsoft.com/office/officeart/2005/8/layout/vList2"/>
    <dgm:cxn modelId="{B7138B4A-FA60-4E7D-B443-FB231AEA5CD3}" type="presOf" srcId="{C4C76E61-A61B-4A21-A2BE-A689C50959A2}" destId="{AF8B5E63-17BA-48B5-B7CA-190F0777FA57}" srcOrd="0" destOrd="0" presId="urn:microsoft.com/office/officeart/2005/8/layout/vList2"/>
    <dgm:cxn modelId="{E30A8D2B-D1EC-47D0-802C-17AE53A3FF92}" type="presOf" srcId="{DFF8EB83-6C7C-4442-9E81-8B418BDA80B7}" destId="{87FD14C8-D7C0-4C81-BEF1-C3A02EA5C805}" srcOrd="0" destOrd="0" presId="urn:microsoft.com/office/officeart/2005/8/layout/vList2"/>
    <dgm:cxn modelId="{208969CE-C8C5-4986-9A01-403852CE2699}" type="presOf" srcId="{ED1D413D-1910-400A-8605-3B1183BECB59}" destId="{9F2DED00-95DE-4703-A5D5-CF21C9590774}" srcOrd="0" destOrd="1" presId="urn:microsoft.com/office/officeart/2005/8/layout/vList2"/>
    <dgm:cxn modelId="{781241C2-B842-4A29-939C-5D804DEA4088}" srcId="{B77980F4-F056-48FF-B4D1-1C1747729AAC}" destId="{DFF8EB83-6C7C-4442-9E81-8B418BDA80B7}" srcOrd="0" destOrd="0" parTransId="{819901FE-C3B2-4432-BFEE-727EA486C968}" sibTransId="{166766CB-AE42-46CB-A239-D5548BBBE053}"/>
    <dgm:cxn modelId="{EBE2BA7C-A861-4750-AA4A-72E9EE8C0FE6}" type="presOf" srcId="{B77980F4-F056-48FF-B4D1-1C1747729AAC}" destId="{D76ACCA2-DEDB-45CF-8F7F-A857B2CC9DF7}" srcOrd="0" destOrd="0" presId="urn:microsoft.com/office/officeart/2005/8/layout/vList2"/>
    <dgm:cxn modelId="{99623FCA-00F0-4874-9FBA-A3B0E890D7B0}" type="presParOf" srcId="{AF8B5E63-17BA-48B5-B7CA-190F0777FA57}" destId="{D76ACCA2-DEDB-45CF-8F7F-A857B2CC9DF7}" srcOrd="0" destOrd="0" presId="urn:microsoft.com/office/officeart/2005/8/layout/vList2"/>
    <dgm:cxn modelId="{0621E7D1-5B6E-427A-BDC6-DEE560966993}" type="presParOf" srcId="{AF8B5E63-17BA-48B5-B7CA-190F0777FA57}" destId="{87FD14C8-D7C0-4C81-BEF1-C3A02EA5C805}" srcOrd="1" destOrd="0" presId="urn:microsoft.com/office/officeart/2005/8/layout/vList2"/>
    <dgm:cxn modelId="{0D82DFC7-BE6D-4FC8-811F-7677C769A43F}" type="presParOf" srcId="{AF8B5E63-17BA-48B5-B7CA-190F0777FA57}" destId="{0A6AFFC9-C2FB-4098-BE70-48C332B21A46}" srcOrd="2" destOrd="0" presId="urn:microsoft.com/office/officeart/2005/8/layout/vList2"/>
    <dgm:cxn modelId="{C84A8355-953E-47A4-A90B-62CEF1714BEC}" type="presParOf" srcId="{AF8B5E63-17BA-48B5-B7CA-190F0777FA57}" destId="{9F2DED00-95DE-4703-A5D5-CF21C959077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ACCA2-DEDB-45CF-8F7F-A857B2CC9DF7}">
      <dsp:nvSpPr>
        <dsp:cNvPr id="0" name=""/>
        <dsp:cNvSpPr/>
      </dsp:nvSpPr>
      <dsp:spPr>
        <a:xfrm>
          <a:off x="0" y="263067"/>
          <a:ext cx="8128000" cy="584075"/>
        </a:xfrm>
        <a:prstGeom prst="rect">
          <a:avLst/>
        </a:prstGeom>
        <a:solidFill>
          <a:srgbClr val="0F2940"/>
        </a:solidFill>
        <a:ln w="12700" cap="flat" cmpd="sng" algn="ctr">
          <a:solidFill>
            <a:srgbClr val="0F294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a:t>Bulky Items</a:t>
          </a:r>
        </a:p>
      </dsp:txBody>
      <dsp:txXfrm>
        <a:off x="0" y="263067"/>
        <a:ext cx="8128000" cy="584075"/>
      </dsp:txXfrm>
    </dsp:sp>
    <dsp:sp modelId="{87FD14C8-D7C0-4C81-BEF1-C3A02EA5C805}">
      <dsp:nvSpPr>
        <dsp:cNvPr id="0" name=""/>
        <dsp:cNvSpPr/>
      </dsp:nvSpPr>
      <dsp:spPr>
        <a:xfrm>
          <a:off x="0" y="847143"/>
          <a:ext cx="8128000" cy="1556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Largest proportion of 311 calls </a:t>
          </a:r>
        </a:p>
        <a:p>
          <a:pPr marL="228600" lvl="1" indent="-228600" algn="l" defTabSz="1066800">
            <a:lnSpc>
              <a:spcPct val="90000"/>
            </a:lnSpc>
            <a:spcBef>
              <a:spcPct val="0"/>
            </a:spcBef>
            <a:spcAft>
              <a:spcPct val="20000"/>
            </a:spcAft>
            <a:buChar char="••"/>
          </a:pPr>
          <a:r>
            <a:rPr lang="en-US" sz="2400" kern="1200" dirty="0"/>
            <a:t>Need to ensure performance metrics can be met because of the sheer number of </a:t>
          </a:r>
          <a:r>
            <a:rPr lang="en-US" sz="2400" kern="1200" dirty="0" smtClean="0"/>
            <a:t>requests</a:t>
          </a:r>
        </a:p>
        <a:p>
          <a:pPr marL="228600" lvl="1" indent="-228600" algn="l" defTabSz="1066800">
            <a:lnSpc>
              <a:spcPct val="90000"/>
            </a:lnSpc>
            <a:spcBef>
              <a:spcPct val="0"/>
            </a:spcBef>
            <a:spcAft>
              <a:spcPct val="20000"/>
            </a:spcAft>
            <a:buChar char="••"/>
          </a:pPr>
          <a:r>
            <a:rPr lang="en-US" sz="2400" kern="1200" dirty="0" smtClean="0"/>
            <a:t>Assess if customers are satisfied with processing time</a:t>
          </a:r>
        </a:p>
      </dsp:txBody>
      <dsp:txXfrm>
        <a:off x="0" y="847143"/>
        <a:ext cx="8128000" cy="1556640"/>
      </dsp:txXfrm>
    </dsp:sp>
    <dsp:sp modelId="{0A6AFFC9-C2FB-4098-BE70-48C332B21A46}">
      <dsp:nvSpPr>
        <dsp:cNvPr id="0" name=""/>
        <dsp:cNvSpPr/>
      </dsp:nvSpPr>
      <dsp:spPr>
        <a:xfrm>
          <a:off x="0" y="2403783"/>
          <a:ext cx="8128000" cy="549403"/>
        </a:xfrm>
        <a:prstGeom prst="rect">
          <a:avLst/>
        </a:prstGeom>
        <a:solidFill>
          <a:srgbClr val="0F2940"/>
        </a:solidFill>
        <a:ln w="12700" cap="flat" cmpd="sng" algn="ctr">
          <a:solidFill>
            <a:srgbClr val="0F294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a:t>Homeless Encampments</a:t>
          </a:r>
        </a:p>
      </dsp:txBody>
      <dsp:txXfrm>
        <a:off x="0" y="2403783"/>
        <a:ext cx="8128000" cy="549403"/>
      </dsp:txXfrm>
    </dsp:sp>
    <dsp:sp modelId="{9F2DED00-95DE-4703-A5D5-CF21C9590774}">
      <dsp:nvSpPr>
        <dsp:cNvPr id="0" name=""/>
        <dsp:cNvSpPr/>
      </dsp:nvSpPr>
      <dsp:spPr>
        <a:xfrm>
          <a:off x="0" y="2953187"/>
          <a:ext cx="8128000" cy="1689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33020" rIns="184912" bIns="3302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Highest average processing time</a:t>
          </a:r>
        </a:p>
        <a:p>
          <a:pPr marL="228600" lvl="1" indent="-228600" algn="l" defTabSz="1155700">
            <a:lnSpc>
              <a:spcPct val="90000"/>
            </a:lnSpc>
            <a:spcBef>
              <a:spcPct val="0"/>
            </a:spcBef>
            <a:spcAft>
              <a:spcPct val="20000"/>
            </a:spcAft>
            <a:buChar char="••"/>
          </a:pPr>
          <a:r>
            <a:rPr lang="en-US" sz="2600" kern="1200" dirty="0"/>
            <a:t>Although performance is promising, upward trend is </a:t>
          </a:r>
          <a:r>
            <a:rPr lang="en-US" sz="2600" kern="1200" dirty="0" smtClean="0"/>
            <a:t>alarming</a:t>
          </a:r>
        </a:p>
        <a:p>
          <a:pPr marL="228600" lvl="1" indent="-228600" algn="l" defTabSz="1155700">
            <a:lnSpc>
              <a:spcPct val="90000"/>
            </a:lnSpc>
            <a:spcBef>
              <a:spcPct val="0"/>
            </a:spcBef>
            <a:spcAft>
              <a:spcPct val="20000"/>
            </a:spcAft>
            <a:buChar char="••"/>
          </a:pPr>
          <a:r>
            <a:rPr lang="en-US" sz="2600" kern="1200" dirty="0" smtClean="0"/>
            <a:t>Find areas to</a:t>
          </a:r>
          <a:r>
            <a:rPr lang="en-US" sz="2600" kern="1200" baseline="0" dirty="0" smtClean="0"/>
            <a:t> target homeless shelters</a:t>
          </a:r>
          <a:endParaRPr lang="en-US" sz="2600" kern="1200" dirty="0" smtClean="0"/>
        </a:p>
      </dsp:txBody>
      <dsp:txXfrm>
        <a:off x="0" y="2953187"/>
        <a:ext cx="8128000" cy="16891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88E8D-2580-4254-A83C-A41AF8A24697}" type="datetimeFigureOut">
              <a:rPr lang="en-US" smtClean="0"/>
              <a:t>12/7/16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B8DFFA-CA3A-4E84-AB22-541A4EFF869C}" type="slidenum">
              <a:rPr lang="en-US" smtClean="0"/>
              <a:t>‹#›</a:t>
            </a:fld>
            <a:endParaRPr lang="en-US"/>
          </a:p>
        </p:txBody>
      </p:sp>
    </p:spTree>
    <p:extLst>
      <p:ext uri="{BB962C8B-B14F-4D97-AF65-F5344CB8AC3E}">
        <p14:creationId xmlns:p14="http://schemas.microsoft.com/office/powerpoint/2010/main" val="3629736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C7976-EC9A-4888-B0E9-E5CF061FA4EE}" type="datetimeFigureOut">
              <a:rPr lang="en-US" smtClean="0"/>
              <a:t>12/7/16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27983-86C6-48D3-8F1B-D4C7F9948C8C}" type="slidenum">
              <a:rPr lang="en-US" smtClean="0"/>
              <a:t>‹#›</a:t>
            </a:fld>
            <a:endParaRPr lang="en-US"/>
          </a:p>
        </p:txBody>
      </p:sp>
    </p:spTree>
    <p:extLst>
      <p:ext uri="{BB962C8B-B14F-4D97-AF65-F5344CB8AC3E}">
        <p14:creationId xmlns:p14="http://schemas.microsoft.com/office/powerpoint/2010/main" val="590838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27983-86C6-48D3-8F1B-D4C7F9948C8C}" type="slidenum">
              <a:rPr lang="en-US" smtClean="0"/>
              <a:t>1</a:t>
            </a:fld>
            <a:endParaRPr lang="en-US"/>
          </a:p>
        </p:txBody>
      </p:sp>
    </p:spTree>
    <p:extLst>
      <p:ext uri="{BB962C8B-B14F-4D97-AF65-F5344CB8AC3E}">
        <p14:creationId xmlns:p14="http://schemas.microsoft.com/office/powerpoint/2010/main" val="584277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Processing time is 83 Hours</a:t>
            </a:r>
          </a:p>
        </p:txBody>
      </p:sp>
      <p:sp>
        <p:nvSpPr>
          <p:cNvPr id="4" name="Slide Number Placeholder 3"/>
          <p:cNvSpPr>
            <a:spLocks noGrp="1"/>
          </p:cNvSpPr>
          <p:nvPr>
            <p:ph type="sldNum" sz="quarter" idx="10"/>
          </p:nvPr>
        </p:nvSpPr>
        <p:spPr/>
        <p:txBody>
          <a:bodyPr/>
          <a:lstStyle/>
          <a:p>
            <a:fld id="{9ED27983-86C6-48D3-8F1B-D4C7F9948C8C}" type="slidenum">
              <a:rPr lang="en-US" smtClean="0"/>
              <a:t>13</a:t>
            </a:fld>
            <a:endParaRPr lang="en-US"/>
          </a:p>
        </p:txBody>
      </p:sp>
    </p:spTree>
    <p:extLst>
      <p:ext uri="{BB962C8B-B14F-4D97-AF65-F5344CB8AC3E}">
        <p14:creationId xmlns:p14="http://schemas.microsoft.com/office/powerpoint/2010/main" val="1501690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clkrep.lacity.org</a:t>
            </a:r>
            <a:r>
              <a:rPr lang="en-US" dirty="0"/>
              <a:t>/</a:t>
            </a:r>
            <a:r>
              <a:rPr lang="en-US" dirty="0" err="1"/>
              <a:t>onlinedocs</a:t>
            </a:r>
            <a:r>
              <a:rPr lang="en-US" dirty="0"/>
              <a:t>/2014/14-1656-S1_misc_03-22-2016.pdf</a:t>
            </a:r>
          </a:p>
          <a:p>
            <a:r>
              <a:rPr lang="en-US" dirty="0"/>
              <a:t>https://myla311.lacity.org/portal/faces/home/directory/</a:t>
            </a:r>
            <a:r>
              <a:rPr lang="en-US" dirty="0" err="1"/>
              <a:t>categories?filterBy</a:t>
            </a:r>
            <a:r>
              <a:rPr lang="en-US" dirty="0"/>
              <a:t>=</a:t>
            </a:r>
            <a:r>
              <a:rPr lang="en-US" dirty="0" err="1"/>
              <a:t>Public+Infrastructure</a:t>
            </a:r>
            <a:r>
              <a:rPr lang="en-US" dirty="0"/>
              <a:t>+%26+Landscape%3A+Streets&amp;_afrLoop=7710611408168751&amp;_afrWindowMode=0&amp;_afrWindowId=null#%40%3F_afrWindowId%3Dnull%26_afrLoop%3D7710611408168751%26filterBy%3DPublic%2BInfrastructure%2B%2526%2BLandscape%253A%2BStreets%26_afrWindowMode%3D0%26_adf.ctrl-state%3Dp27mgbuvq_89</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dirty="0" err="1"/>
              <a:t>www.citywatchla.com</a:t>
            </a:r>
            <a:r>
              <a:rPr lang="en-US" dirty="0"/>
              <a:t>/</a:t>
            </a:r>
            <a:r>
              <a:rPr lang="en-US" dirty="0" err="1"/>
              <a:t>index.php</a:t>
            </a:r>
            <a:r>
              <a:rPr lang="en-US" dirty="0"/>
              <a:t>/the-la-beat/10661-mind-blowing-facts-about-la-s-homeless-people-and-how-to-un-homeless-them</a:t>
            </a:r>
          </a:p>
          <a:p>
            <a:endParaRPr lang="en-US" dirty="0"/>
          </a:p>
          <a:p>
            <a:endParaRPr lang="en-US" dirty="0"/>
          </a:p>
        </p:txBody>
      </p:sp>
      <p:sp>
        <p:nvSpPr>
          <p:cNvPr id="4" name="Slide Number Placeholder 3"/>
          <p:cNvSpPr>
            <a:spLocks noGrp="1"/>
          </p:cNvSpPr>
          <p:nvPr>
            <p:ph type="sldNum" sz="quarter" idx="10"/>
          </p:nvPr>
        </p:nvSpPr>
        <p:spPr/>
        <p:txBody>
          <a:bodyPr/>
          <a:lstStyle/>
          <a:p>
            <a:fld id="{9ED27983-86C6-48D3-8F1B-D4C7F9948C8C}" type="slidenum">
              <a:rPr lang="en-US" smtClean="0"/>
              <a:t>15</a:t>
            </a:fld>
            <a:endParaRPr lang="en-US"/>
          </a:p>
        </p:txBody>
      </p:sp>
    </p:spTree>
    <p:extLst>
      <p:ext uri="{BB962C8B-B14F-4D97-AF65-F5344CB8AC3E}">
        <p14:creationId xmlns:p14="http://schemas.microsoft.com/office/powerpoint/2010/main" val="1710477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update this graph</a:t>
            </a:r>
          </a:p>
          <a:p>
            <a:endParaRPr lang="en-US" dirty="0"/>
          </a:p>
          <a:p>
            <a:r>
              <a:rPr lang="en-US" dirty="0"/>
              <a:t>http://www.latimes.com/local/lanow/la-me-ln-l-a-homeless-sweep-freeway-overpass-20160315-story.html</a:t>
            </a:r>
          </a:p>
        </p:txBody>
      </p:sp>
      <p:sp>
        <p:nvSpPr>
          <p:cNvPr id="4" name="Slide Number Placeholder 3"/>
          <p:cNvSpPr>
            <a:spLocks noGrp="1"/>
          </p:cNvSpPr>
          <p:nvPr>
            <p:ph type="sldNum" sz="quarter" idx="10"/>
          </p:nvPr>
        </p:nvSpPr>
        <p:spPr/>
        <p:txBody>
          <a:bodyPr/>
          <a:lstStyle/>
          <a:p>
            <a:fld id="{9ED27983-86C6-48D3-8F1B-D4C7F9948C8C}" type="slidenum">
              <a:rPr lang="en-US" smtClean="0"/>
              <a:t>16</a:t>
            </a:fld>
            <a:endParaRPr lang="en-US"/>
          </a:p>
        </p:txBody>
      </p:sp>
    </p:spTree>
    <p:extLst>
      <p:ext uri="{BB962C8B-B14F-4D97-AF65-F5344CB8AC3E}">
        <p14:creationId xmlns:p14="http://schemas.microsoft.com/office/powerpoint/2010/main" val="839783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average processing time for</a:t>
            </a:r>
            <a:r>
              <a:rPr lang="en-US" baseline="0" dirty="0"/>
              <a:t> homeless encampment</a:t>
            </a:r>
          </a:p>
          <a:p>
            <a:endParaRPr lang="en-US" baseline="0" dirty="0"/>
          </a:p>
          <a:p>
            <a:r>
              <a:rPr lang="en-US" baseline="0" dirty="0"/>
              <a:t>Average Process Time is 531 Hours</a:t>
            </a:r>
          </a:p>
        </p:txBody>
      </p:sp>
      <p:sp>
        <p:nvSpPr>
          <p:cNvPr id="4" name="Slide Number Placeholder 3"/>
          <p:cNvSpPr>
            <a:spLocks noGrp="1"/>
          </p:cNvSpPr>
          <p:nvPr>
            <p:ph type="sldNum" sz="quarter" idx="10"/>
          </p:nvPr>
        </p:nvSpPr>
        <p:spPr/>
        <p:txBody>
          <a:bodyPr/>
          <a:lstStyle/>
          <a:p>
            <a:fld id="{9ED27983-86C6-48D3-8F1B-D4C7F9948C8C}" type="slidenum">
              <a:rPr lang="en-US" smtClean="0"/>
              <a:t>19</a:t>
            </a:fld>
            <a:endParaRPr lang="en-US"/>
          </a:p>
        </p:txBody>
      </p:sp>
    </p:spTree>
    <p:extLst>
      <p:ext uri="{BB962C8B-B14F-4D97-AF65-F5344CB8AC3E}">
        <p14:creationId xmlns:p14="http://schemas.microsoft.com/office/powerpoint/2010/main" val="155166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update recommendation for Homeless</a:t>
            </a:r>
          </a:p>
        </p:txBody>
      </p:sp>
      <p:sp>
        <p:nvSpPr>
          <p:cNvPr id="4" name="Slide Number Placeholder 3"/>
          <p:cNvSpPr>
            <a:spLocks noGrp="1"/>
          </p:cNvSpPr>
          <p:nvPr>
            <p:ph type="sldNum" sz="quarter" idx="10"/>
          </p:nvPr>
        </p:nvSpPr>
        <p:spPr/>
        <p:txBody>
          <a:bodyPr/>
          <a:lstStyle/>
          <a:p>
            <a:fld id="{9ED27983-86C6-48D3-8F1B-D4C7F9948C8C}" type="slidenum">
              <a:rPr lang="en-US" smtClean="0"/>
              <a:t>20</a:t>
            </a:fld>
            <a:endParaRPr lang="en-US"/>
          </a:p>
        </p:txBody>
      </p:sp>
    </p:spTree>
    <p:extLst>
      <p:ext uri="{BB962C8B-B14F-4D97-AF65-F5344CB8AC3E}">
        <p14:creationId xmlns:p14="http://schemas.microsoft.com/office/powerpoint/2010/main" val="2061061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requests</a:t>
            </a:r>
            <a:r>
              <a:rPr lang="en-US" baseline="0" dirty="0"/>
              <a:t> in Region between July and September</a:t>
            </a:r>
          </a:p>
          <a:p>
            <a:endParaRPr lang="en-US" baseline="0" dirty="0"/>
          </a:p>
          <a:p>
            <a:r>
              <a:rPr lang="en-US" baseline="0" dirty="0"/>
              <a:t> </a:t>
            </a:r>
            <a:endParaRPr lang="en-US" dirty="0"/>
          </a:p>
        </p:txBody>
      </p:sp>
      <p:sp>
        <p:nvSpPr>
          <p:cNvPr id="4" name="Slide Number Placeholder 3"/>
          <p:cNvSpPr>
            <a:spLocks noGrp="1"/>
          </p:cNvSpPr>
          <p:nvPr>
            <p:ph type="sldNum" sz="quarter" idx="10"/>
          </p:nvPr>
        </p:nvSpPr>
        <p:spPr/>
        <p:txBody>
          <a:bodyPr/>
          <a:lstStyle/>
          <a:p>
            <a:fld id="{9ED27983-86C6-48D3-8F1B-D4C7F9948C8C}" type="slidenum">
              <a:rPr lang="en-US" smtClean="0"/>
              <a:t>37</a:t>
            </a:fld>
            <a:endParaRPr lang="en-US"/>
          </a:p>
        </p:txBody>
      </p:sp>
    </p:spTree>
    <p:extLst>
      <p:ext uri="{BB962C8B-B14F-4D97-AF65-F5344CB8AC3E}">
        <p14:creationId xmlns:p14="http://schemas.microsoft.com/office/powerpoint/2010/main" val="484151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do</a:t>
            </a:r>
            <a:r>
              <a:rPr lang="en-US" baseline="0" dirty="0"/>
              <a:t> executive summary</a:t>
            </a:r>
            <a:endParaRPr lang="en-US" dirty="0"/>
          </a:p>
        </p:txBody>
      </p:sp>
      <p:sp>
        <p:nvSpPr>
          <p:cNvPr id="4" name="Slide Number Placeholder 3"/>
          <p:cNvSpPr>
            <a:spLocks noGrp="1"/>
          </p:cNvSpPr>
          <p:nvPr>
            <p:ph type="sldNum" sz="quarter" idx="10"/>
          </p:nvPr>
        </p:nvSpPr>
        <p:spPr/>
        <p:txBody>
          <a:bodyPr/>
          <a:lstStyle/>
          <a:p>
            <a:fld id="{9ED27983-86C6-48D3-8F1B-D4C7F9948C8C}" type="slidenum">
              <a:rPr lang="en-US" smtClean="0"/>
              <a:t>3</a:t>
            </a:fld>
            <a:endParaRPr lang="en-US"/>
          </a:p>
        </p:txBody>
      </p:sp>
    </p:spTree>
    <p:extLst>
      <p:ext uri="{BB962C8B-B14F-4D97-AF65-F5344CB8AC3E}">
        <p14:creationId xmlns:p14="http://schemas.microsoft.com/office/powerpoint/2010/main" val="1558527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levels</a:t>
            </a:r>
            <a:r>
              <a:rPr lang="en-US" baseline="0" dirty="0"/>
              <a:t> of processing time mean?</a:t>
            </a:r>
            <a:endParaRPr lang="en-US" dirty="0"/>
          </a:p>
        </p:txBody>
      </p:sp>
      <p:sp>
        <p:nvSpPr>
          <p:cNvPr id="4" name="Slide Number Placeholder 3"/>
          <p:cNvSpPr>
            <a:spLocks noGrp="1"/>
          </p:cNvSpPr>
          <p:nvPr>
            <p:ph type="sldNum" sz="quarter" idx="10"/>
          </p:nvPr>
        </p:nvSpPr>
        <p:spPr/>
        <p:txBody>
          <a:bodyPr/>
          <a:lstStyle/>
          <a:p>
            <a:fld id="{9ED27983-86C6-48D3-8F1B-D4C7F9948C8C}" type="slidenum">
              <a:rPr lang="en-US" smtClean="0"/>
              <a:t>5</a:t>
            </a:fld>
            <a:endParaRPr lang="en-US"/>
          </a:p>
        </p:txBody>
      </p:sp>
    </p:spTree>
    <p:extLst>
      <p:ext uri="{BB962C8B-B14F-4D97-AF65-F5344CB8AC3E}">
        <p14:creationId xmlns:p14="http://schemas.microsoft.com/office/powerpoint/2010/main" val="856872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Bulky items had the highest</a:t>
            </a:r>
            <a:r>
              <a:rPr lang="en-US" baseline="0" dirty="0"/>
              <a:t> frequency of calls in this dataset</a:t>
            </a:r>
          </a:p>
          <a:p>
            <a:r>
              <a:rPr lang="en-US" baseline="0" dirty="0"/>
              <a:t>While Homeless had the longest to process</a:t>
            </a:r>
          </a:p>
        </p:txBody>
      </p:sp>
      <p:sp>
        <p:nvSpPr>
          <p:cNvPr id="4" name="Slide Number Placeholder 3"/>
          <p:cNvSpPr>
            <a:spLocks noGrp="1"/>
          </p:cNvSpPr>
          <p:nvPr>
            <p:ph type="sldNum" sz="quarter" idx="10"/>
          </p:nvPr>
        </p:nvSpPr>
        <p:spPr/>
        <p:txBody>
          <a:bodyPr/>
          <a:lstStyle/>
          <a:p>
            <a:fld id="{9ED27983-86C6-48D3-8F1B-D4C7F9948C8C}" type="slidenum">
              <a:rPr lang="en-US" smtClean="0"/>
              <a:t>7</a:t>
            </a:fld>
            <a:endParaRPr lang="en-US"/>
          </a:p>
        </p:txBody>
      </p:sp>
    </p:spTree>
    <p:extLst>
      <p:ext uri="{BB962C8B-B14F-4D97-AF65-F5344CB8AC3E}">
        <p14:creationId xmlns:p14="http://schemas.microsoft.com/office/powerpoint/2010/main" val="1657447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http://www.paulkrekorian.org/call_311_for_bulky_item_pickup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 311 at least one day before your regular trash collection day and the Bureau of Sanitation will remove the items for free</a:t>
            </a:r>
          </a:p>
          <a:p>
            <a:endParaRPr lang="en-US" dirty="0"/>
          </a:p>
        </p:txBody>
      </p:sp>
      <p:sp>
        <p:nvSpPr>
          <p:cNvPr id="4" name="Slide Number Placeholder 3"/>
          <p:cNvSpPr>
            <a:spLocks noGrp="1"/>
          </p:cNvSpPr>
          <p:nvPr>
            <p:ph type="sldNum" sz="quarter" idx="10"/>
          </p:nvPr>
        </p:nvSpPr>
        <p:spPr/>
        <p:txBody>
          <a:bodyPr/>
          <a:lstStyle/>
          <a:p>
            <a:fld id="{9ED27983-86C6-48D3-8F1B-D4C7F9948C8C}" type="slidenum">
              <a:rPr lang="en-US" smtClean="0"/>
              <a:t>8</a:t>
            </a:fld>
            <a:endParaRPr lang="en-US"/>
          </a:p>
        </p:txBody>
      </p:sp>
    </p:spTree>
    <p:extLst>
      <p:ext uri="{BB962C8B-B14F-4D97-AF65-F5344CB8AC3E}">
        <p14:creationId xmlns:p14="http://schemas.microsoft.com/office/powerpoint/2010/main" val="1986251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27983-86C6-48D3-8F1B-D4C7F9948C8C}" type="slidenum">
              <a:rPr lang="en-US" smtClean="0"/>
              <a:t>9</a:t>
            </a:fld>
            <a:endParaRPr lang="en-US"/>
          </a:p>
        </p:txBody>
      </p:sp>
    </p:spTree>
    <p:extLst>
      <p:ext uri="{BB962C8B-B14F-4D97-AF65-F5344CB8AC3E}">
        <p14:creationId xmlns:p14="http://schemas.microsoft.com/office/powerpoint/2010/main" val="783823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27983-86C6-48D3-8F1B-D4C7F9948C8C}" type="slidenum">
              <a:rPr lang="en-US" smtClean="0"/>
              <a:t>10</a:t>
            </a:fld>
            <a:endParaRPr lang="en-US"/>
          </a:p>
        </p:txBody>
      </p:sp>
    </p:spTree>
    <p:extLst>
      <p:ext uri="{BB962C8B-B14F-4D97-AF65-F5344CB8AC3E}">
        <p14:creationId xmlns:p14="http://schemas.microsoft.com/office/powerpoint/2010/main" val="1311554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27983-86C6-48D3-8F1B-D4C7F9948C8C}" type="slidenum">
              <a:rPr lang="en-US" smtClean="0"/>
              <a:t>11</a:t>
            </a:fld>
            <a:endParaRPr lang="en-US"/>
          </a:p>
        </p:txBody>
      </p:sp>
    </p:spTree>
    <p:extLst>
      <p:ext uri="{BB962C8B-B14F-4D97-AF65-F5344CB8AC3E}">
        <p14:creationId xmlns:p14="http://schemas.microsoft.com/office/powerpoint/2010/main" val="1949089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27983-86C6-48D3-8F1B-D4C7F9948C8C}" type="slidenum">
              <a:rPr lang="en-US" smtClean="0"/>
              <a:t>12</a:t>
            </a:fld>
            <a:endParaRPr lang="en-US"/>
          </a:p>
        </p:txBody>
      </p:sp>
    </p:spTree>
    <p:extLst>
      <p:ext uri="{BB962C8B-B14F-4D97-AF65-F5344CB8AC3E}">
        <p14:creationId xmlns:p14="http://schemas.microsoft.com/office/powerpoint/2010/main" val="2120200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A86361A-C144-4A1E-8244-E38916E5B735}"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80901E-D2E4-4F43-AA2C-1EAE5A4EFD2D}" type="slidenum">
              <a:rPr lang="en-US" smtClean="0"/>
              <a:t>‹#›</a:t>
            </a:fld>
            <a:endParaRPr lang="en-US"/>
          </a:p>
        </p:txBody>
      </p:sp>
    </p:spTree>
    <p:extLst>
      <p:ext uri="{BB962C8B-B14F-4D97-AF65-F5344CB8AC3E}">
        <p14:creationId xmlns:p14="http://schemas.microsoft.com/office/powerpoint/2010/main" val="2461181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86361A-C144-4A1E-8244-E38916E5B735}"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80901E-D2E4-4F43-AA2C-1EAE5A4EFD2D}" type="slidenum">
              <a:rPr lang="en-US" smtClean="0"/>
              <a:t>‹#›</a:t>
            </a:fld>
            <a:endParaRPr lang="en-US"/>
          </a:p>
        </p:txBody>
      </p:sp>
    </p:spTree>
    <p:extLst>
      <p:ext uri="{BB962C8B-B14F-4D97-AF65-F5344CB8AC3E}">
        <p14:creationId xmlns:p14="http://schemas.microsoft.com/office/powerpoint/2010/main" val="402000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86361A-C144-4A1E-8244-E38916E5B735}"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80901E-D2E4-4F43-AA2C-1EAE5A4EFD2D}" type="slidenum">
              <a:rPr lang="en-US" smtClean="0"/>
              <a:t>‹#›</a:t>
            </a:fld>
            <a:endParaRPr lang="en-US"/>
          </a:p>
        </p:txBody>
      </p:sp>
    </p:spTree>
    <p:extLst>
      <p:ext uri="{BB962C8B-B14F-4D97-AF65-F5344CB8AC3E}">
        <p14:creationId xmlns:p14="http://schemas.microsoft.com/office/powerpoint/2010/main" val="2103568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86361A-C144-4A1E-8244-E38916E5B735}"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80901E-D2E4-4F43-AA2C-1EAE5A4EFD2D}" type="slidenum">
              <a:rPr lang="en-US" smtClean="0"/>
              <a:t>‹#›</a:t>
            </a:fld>
            <a:endParaRPr lang="en-US"/>
          </a:p>
        </p:txBody>
      </p:sp>
    </p:spTree>
    <p:extLst>
      <p:ext uri="{BB962C8B-B14F-4D97-AF65-F5344CB8AC3E}">
        <p14:creationId xmlns:p14="http://schemas.microsoft.com/office/powerpoint/2010/main" val="4183364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A86361A-C144-4A1E-8244-E38916E5B735}"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80901E-D2E4-4F43-AA2C-1EAE5A4EFD2D}" type="slidenum">
              <a:rPr lang="en-US" smtClean="0"/>
              <a:t>‹#›</a:t>
            </a:fld>
            <a:endParaRPr lang="en-US"/>
          </a:p>
        </p:txBody>
      </p:sp>
    </p:spTree>
    <p:extLst>
      <p:ext uri="{BB962C8B-B14F-4D97-AF65-F5344CB8AC3E}">
        <p14:creationId xmlns:p14="http://schemas.microsoft.com/office/powerpoint/2010/main" val="85684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86361A-C144-4A1E-8244-E38916E5B735}" type="datetimeFigureOut">
              <a:rPr lang="en-US" smtClean="0"/>
              <a:t>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80901E-D2E4-4F43-AA2C-1EAE5A4EFD2D}" type="slidenum">
              <a:rPr lang="en-US" smtClean="0"/>
              <a:t>‹#›</a:t>
            </a:fld>
            <a:endParaRPr lang="en-US"/>
          </a:p>
        </p:txBody>
      </p:sp>
    </p:spTree>
    <p:extLst>
      <p:ext uri="{BB962C8B-B14F-4D97-AF65-F5344CB8AC3E}">
        <p14:creationId xmlns:p14="http://schemas.microsoft.com/office/powerpoint/2010/main" val="1320627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86361A-C144-4A1E-8244-E38916E5B735}" type="datetimeFigureOut">
              <a:rPr lang="en-US" smtClean="0"/>
              <a:t>12/7/16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80901E-D2E4-4F43-AA2C-1EAE5A4EFD2D}" type="slidenum">
              <a:rPr lang="en-US" smtClean="0"/>
              <a:t>‹#›</a:t>
            </a:fld>
            <a:endParaRPr lang="en-US"/>
          </a:p>
        </p:txBody>
      </p:sp>
    </p:spTree>
    <p:extLst>
      <p:ext uri="{BB962C8B-B14F-4D97-AF65-F5344CB8AC3E}">
        <p14:creationId xmlns:p14="http://schemas.microsoft.com/office/powerpoint/2010/main" val="1491606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86361A-C144-4A1E-8244-E38916E5B735}" type="datetimeFigureOut">
              <a:rPr lang="en-US" smtClean="0"/>
              <a:t>12/7/16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80901E-D2E4-4F43-AA2C-1EAE5A4EFD2D}" type="slidenum">
              <a:rPr lang="en-US" smtClean="0"/>
              <a:t>‹#›</a:t>
            </a:fld>
            <a:endParaRPr lang="en-US"/>
          </a:p>
        </p:txBody>
      </p:sp>
    </p:spTree>
    <p:extLst>
      <p:ext uri="{BB962C8B-B14F-4D97-AF65-F5344CB8AC3E}">
        <p14:creationId xmlns:p14="http://schemas.microsoft.com/office/powerpoint/2010/main" val="2461036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86361A-C144-4A1E-8244-E38916E5B735}" type="datetimeFigureOut">
              <a:rPr lang="en-US" smtClean="0"/>
              <a:t>12/7/16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80901E-D2E4-4F43-AA2C-1EAE5A4EFD2D}" type="slidenum">
              <a:rPr lang="en-US" smtClean="0"/>
              <a:t>‹#›</a:t>
            </a:fld>
            <a:endParaRPr lang="en-US"/>
          </a:p>
        </p:txBody>
      </p:sp>
    </p:spTree>
    <p:extLst>
      <p:ext uri="{BB962C8B-B14F-4D97-AF65-F5344CB8AC3E}">
        <p14:creationId xmlns:p14="http://schemas.microsoft.com/office/powerpoint/2010/main" val="11184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A86361A-C144-4A1E-8244-E38916E5B735}" type="datetimeFigureOut">
              <a:rPr lang="en-US" smtClean="0"/>
              <a:t>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80901E-D2E4-4F43-AA2C-1EAE5A4EFD2D}" type="slidenum">
              <a:rPr lang="en-US" smtClean="0"/>
              <a:t>‹#›</a:t>
            </a:fld>
            <a:endParaRPr lang="en-US"/>
          </a:p>
        </p:txBody>
      </p:sp>
    </p:spTree>
    <p:extLst>
      <p:ext uri="{BB962C8B-B14F-4D97-AF65-F5344CB8AC3E}">
        <p14:creationId xmlns:p14="http://schemas.microsoft.com/office/powerpoint/2010/main" val="1272220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A86361A-C144-4A1E-8244-E38916E5B735}" type="datetimeFigureOut">
              <a:rPr lang="en-US" smtClean="0"/>
              <a:t>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80901E-D2E4-4F43-AA2C-1EAE5A4EFD2D}" type="slidenum">
              <a:rPr lang="en-US" smtClean="0"/>
              <a:t>‹#›</a:t>
            </a:fld>
            <a:endParaRPr lang="en-US"/>
          </a:p>
        </p:txBody>
      </p:sp>
    </p:spTree>
    <p:extLst>
      <p:ext uri="{BB962C8B-B14F-4D97-AF65-F5344CB8AC3E}">
        <p14:creationId xmlns:p14="http://schemas.microsoft.com/office/powerpoint/2010/main" val="168034383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116222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358781"/>
            <a:ext cx="10515600" cy="481818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86361A-C144-4A1E-8244-E38916E5B735}" type="datetimeFigureOut">
              <a:rPr lang="en-US" smtClean="0"/>
              <a:t>12/7/16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80901E-D2E4-4F43-AA2C-1EAE5A4EFD2D}" type="slidenum">
              <a:rPr lang="en-US" smtClean="0"/>
              <a:t>‹#›</a:t>
            </a:fld>
            <a:endParaRPr lang="en-US"/>
          </a:p>
        </p:txBody>
      </p:sp>
      <p:cxnSp>
        <p:nvCxnSpPr>
          <p:cNvPr id="8" name="Straight Connector 7"/>
          <p:cNvCxnSpPr/>
          <p:nvPr userDrawn="1"/>
        </p:nvCxnSpPr>
        <p:spPr>
          <a:xfrm>
            <a:off x="0" y="1162228"/>
            <a:ext cx="12192000" cy="0"/>
          </a:xfrm>
          <a:prstGeom prst="line">
            <a:avLst/>
          </a:prstGeom>
          <a:ln w="28575">
            <a:solidFill>
              <a:srgbClr val="0F2940"/>
            </a:solidFill>
          </a:ln>
        </p:spPr>
        <p:style>
          <a:lnRef idx="3">
            <a:schemeClr val="accent5"/>
          </a:lnRef>
          <a:fillRef idx="0">
            <a:schemeClr val="accent5"/>
          </a:fillRef>
          <a:effectRef idx="2">
            <a:schemeClr val="accent5"/>
          </a:effectRef>
          <a:fontRef idx="minor">
            <a:schemeClr val="tx1"/>
          </a:fontRef>
        </p:style>
      </p:cxnSp>
      <p:sp>
        <p:nvSpPr>
          <p:cNvPr id="9" name="Rectangle 8"/>
          <p:cNvSpPr/>
          <p:nvPr userDrawn="1"/>
        </p:nvSpPr>
        <p:spPr>
          <a:xfrm>
            <a:off x="0" y="6356350"/>
            <a:ext cx="12192000" cy="501650"/>
          </a:xfrm>
          <a:prstGeom prst="rect">
            <a:avLst/>
          </a:prstGeom>
          <a:solidFill>
            <a:srgbClr val="0F2940"/>
          </a:solidFill>
          <a:ln>
            <a:solidFill>
              <a:srgbClr val="0F29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721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5"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b="14260"/>
          <a:stretch/>
        </p:blipFill>
        <p:spPr>
          <a:xfrm>
            <a:off x="-1" y="0"/>
            <a:ext cx="12214047" cy="6894286"/>
          </a:xfrm>
          <a:prstGeom prst="rect">
            <a:avLst/>
          </a:prstGeom>
          <a:effectLst>
            <a:outerShdw blurRad="50800" dist="50800" dir="5400000" algn="ctr" rotWithShape="0">
              <a:srgbClr val="000000"/>
            </a:outerShdw>
          </a:effectLst>
        </p:spPr>
      </p:pic>
      <p:sp>
        <p:nvSpPr>
          <p:cNvPr id="2" name="Title 1"/>
          <p:cNvSpPr>
            <a:spLocks noGrp="1"/>
          </p:cNvSpPr>
          <p:nvPr>
            <p:ph type="ctrTitle"/>
          </p:nvPr>
        </p:nvSpPr>
        <p:spPr/>
        <p:txBody>
          <a:bodyPr/>
          <a:lstStyle/>
          <a:p>
            <a:r>
              <a:rPr lang="en-US" dirty="0">
                <a:solidFill>
                  <a:schemeClr val="bg1"/>
                </a:solidFill>
              </a:rPr>
              <a:t>LA City 311</a:t>
            </a:r>
          </a:p>
        </p:txBody>
      </p:sp>
      <p:sp>
        <p:nvSpPr>
          <p:cNvPr id="3" name="Subtitle 2"/>
          <p:cNvSpPr>
            <a:spLocks noGrp="1"/>
          </p:cNvSpPr>
          <p:nvPr>
            <p:ph type="subTitle" idx="1"/>
          </p:nvPr>
        </p:nvSpPr>
        <p:spPr/>
        <p:txBody>
          <a:bodyPr>
            <a:normAutofit fontScale="92500" lnSpcReduction="10000"/>
          </a:bodyPr>
          <a:lstStyle/>
          <a:p>
            <a:r>
              <a:rPr lang="en-US" dirty="0">
                <a:solidFill>
                  <a:schemeClr val="bg1"/>
                </a:solidFill>
              </a:rPr>
              <a:t>Yung-Wen Emily </a:t>
            </a:r>
            <a:r>
              <a:rPr lang="en-US" dirty="0" smtClean="0">
                <a:solidFill>
                  <a:schemeClr val="bg1"/>
                </a:solidFill>
              </a:rPr>
              <a:t>Liu</a:t>
            </a:r>
            <a:endParaRPr lang="en-US" dirty="0" smtClean="0">
              <a:solidFill>
                <a:schemeClr val="bg1"/>
              </a:solidFill>
            </a:endParaRPr>
          </a:p>
          <a:p>
            <a:r>
              <a:rPr lang="en-US" dirty="0" smtClean="0">
                <a:solidFill>
                  <a:schemeClr val="bg1"/>
                </a:solidFill>
              </a:rPr>
              <a:t>Clayton </a:t>
            </a:r>
            <a:r>
              <a:rPr lang="en-US" dirty="0">
                <a:solidFill>
                  <a:schemeClr val="bg1"/>
                </a:solidFill>
              </a:rPr>
              <a:t>Tran</a:t>
            </a:r>
          </a:p>
          <a:p>
            <a:r>
              <a:rPr lang="en-US" dirty="0" err="1" smtClean="0">
                <a:solidFill>
                  <a:schemeClr val="bg1"/>
                </a:solidFill>
              </a:rPr>
              <a:t>Leixi</a:t>
            </a:r>
            <a:r>
              <a:rPr lang="en-US" dirty="0" smtClean="0">
                <a:solidFill>
                  <a:schemeClr val="bg1"/>
                </a:solidFill>
              </a:rPr>
              <a:t> </a:t>
            </a:r>
            <a:r>
              <a:rPr lang="en-US" dirty="0">
                <a:solidFill>
                  <a:schemeClr val="bg1"/>
                </a:solidFill>
              </a:rPr>
              <a:t>Yuan</a:t>
            </a:r>
          </a:p>
          <a:p>
            <a:r>
              <a:rPr lang="en-US" dirty="0">
                <a:solidFill>
                  <a:schemeClr val="bg1"/>
                </a:solidFill>
              </a:rPr>
              <a:t>Lulu Zhang</a:t>
            </a:r>
          </a:p>
          <a:p>
            <a:endParaRPr lang="en-US" dirty="0">
              <a:solidFill>
                <a:schemeClr val="bg1"/>
              </a:solidFill>
            </a:endParaRP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0965239" y="6172200"/>
            <a:ext cx="1286907" cy="830262"/>
          </a:xfrm>
          <a:prstGeom prst="rect">
            <a:avLst/>
          </a:prstGeom>
        </p:spPr>
      </p:pic>
    </p:spTree>
    <p:extLst>
      <p:ext uri="{BB962C8B-B14F-4D97-AF65-F5344CB8AC3E}">
        <p14:creationId xmlns:p14="http://schemas.microsoft.com/office/powerpoint/2010/main" val="746374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Bulky item requests hit a peak in August and declines dramatically in the following months</a:t>
            </a:r>
          </a:p>
        </p:txBody>
      </p:sp>
      <p:pic>
        <p:nvPicPr>
          <p:cNvPr id="4104" name="Picture 8" descr="creen Shot 2016-12-06 at 4.24.50 PM.png"/>
          <p:cNvPicPr>
            <a:picLocks noChangeAspect="1" noChangeArrowheads="1"/>
          </p:cNvPicPr>
          <p:nvPr/>
        </p:nvPicPr>
        <p:blipFill rotWithShape="1">
          <a:blip r:embed="rId3">
            <a:extLst>
              <a:ext uri="{28A0092B-C50C-407E-A947-70E740481C1C}">
                <a14:useLocalDpi xmlns:a14="http://schemas.microsoft.com/office/drawing/2010/main" val="0"/>
              </a:ext>
            </a:extLst>
          </a:blip>
          <a:srcRect l="1351" r="-1" b="2466"/>
          <a:stretch/>
        </p:blipFill>
        <p:spPr bwMode="auto">
          <a:xfrm>
            <a:off x="838200" y="1411754"/>
            <a:ext cx="6287692" cy="47122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589020" y="1676117"/>
            <a:ext cx="342900" cy="815624"/>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941696" y="1358781"/>
            <a:ext cx="4285937" cy="4818182"/>
          </a:xfrm>
        </p:spPr>
        <p:txBody>
          <a:bodyPr/>
          <a:lstStyle/>
          <a:p>
            <a:pPr marL="0" indent="0">
              <a:buNone/>
            </a:pPr>
            <a:r>
              <a:rPr lang="en-US" dirty="0"/>
              <a:t>Potential reasons include</a:t>
            </a:r>
          </a:p>
          <a:p>
            <a:pPr lvl="1"/>
            <a:r>
              <a:rPr lang="en-US" dirty="0"/>
              <a:t>Prime moving season extends from June to September</a:t>
            </a:r>
          </a:p>
          <a:p>
            <a:pPr lvl="1"/>
            <a:r>
              <a:rPr lang="en-US" dirty="0"/>
              <a:t>Families moving for children’s educational reasons such as transferring to a new school or beginning college</a:t>
            </a:r>
          </a:p>
          <a:p>
            <a:pPr lvl="1"/>
            <a:r>
              <a:rPr lang="en-US" dirty="0"/>
              <a:t>Big closeout sales for furniture begin in July as new styles are introduced in August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033366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Peak processing time for bulky items is in April</a:t>
            </a:r>
          </a:p>
        </p:txBody>
      </p:sp>
      <p:pic>
        <p:nvPicPr>
          <p:cNvPr id="8194" name="Picture 2" descr="creen Shot 2016-12-06 at 5.35.40 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621" y="1452951"/>
            <a:ext cx="5983104" cy="3688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838200" y="3406588"/>
            <a:ext cx="363071" cy="466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lh6.googleusercontent.com/eScmkQur9gdNytCDuKIcfXehtF6xUnQ8j_gKxJpcZsMpy4hxHEwSNHb8PnZomhjkNc_wt0sOr1x-yS7PPlJK9BBe4sKzeCxiIDenppBNWAYDawjrlxzFeQrkY4LsjEVho4ToJAcX"/>
          <p:cNvPicPr>
            <a:picLocks noChangeAspect="1" noChangeArrowheads="1"/>
          </p:cNvPicPr>
          <p:nvPr/>
        </p:nvPicPr>
        <p:blipFill rotWithShape="1">
          <a:blip r:embed="rId4">
            <a:extLst>
              <a:ext uri="{28A0092B-C50C-407E-A947-70E740481C1C}">
                <a14:useLocalDpi xmlns:a14="http://schemas.microsoft.com/office/drawing/2010/main" val="0"/>
              </a:ext>
            </a:extLst>
          </a:blip>
          <a:srcRect t="1897"/>
          <a:stretch/>
        </p:blipFill>
        <p:spPr bwMode="auto">
          <a:xfrm>
            <a:off x="6181725" y="1522919"/>
            <a:ext cx="5829300" cy="36180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38200" y="5140955"/>
            <a:ext cx="10515600" cy="1138773"/>
          </a:xfrm>
          <a:prstGeom prst="rect">
            <a:avLst/>
          </a:prstGeom>
          <a:noFill/>
        </p:spPr>
        <p:txBody>
          <a:bodyPr wrap="square" rtlCol="0">
            <a:spAutoFit/>
          </a:bodyPr>
          <a:lstStyle/>
          <a:p>
            <a:r>
              <a:rPr lang="en-US" dirty="0"/>
              <a:t>Although the expectation that average processing time should either increase as frequency of requests increases or ideally stay the same despite the frequency of requests, that is not the case for this dataset </a:t>
            </a:r>
            <a:br>
              <a:rPr lang="en-US" dirty="0"/>
            </a:br>
            <a:endParaRPr lang="en-US" dirty="0"/>
          </a:p>
          <a:p>
            <a:r>
              <a:rPr lang="en-US" sz="1400" dirty="0"/>
              <a:t>*November Processing time is at 0 because no jobs have yet been completed </a:t>
            </a:r>
          </a:p>
        </p:txBody>
      </p:sp>
    </p:spTree>
    <p:extLst>
      <p:ext uri="{BB962C8B-B14F-4D97-AF65-F5344CB8AC3E}">
        <p14:creationId xmlns:p14="http://schemas.microsoft.com/office/powerpoint/2010/main" val="1811862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Bulky item requests range throughout Southern California</a:t>
            </a:r>
          </a:p>
        </p:txBody>
      </p:sp>
      <p:sp>
        <p:nvSpPr>
          <p:cNvPr id="3" name="Content Placeholder 2"/>
          <p:cNvSpPr>
            <a:spLocks noGrp="1"/>
          </p:cNvSpPr>
          <p:nvPr>
            <p:ph idx="1"/>
          </p:nvPr>
        </p:nvSpPr>
        <p:spPr>
          <a:xfrm>
            <a:off x="838200" y="5490447"/>
            <a:ext cx="10515600" cy="68651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Highest Processing Time appears to be in Central LA</a:t>
            </a:r>
          </a:p>
        </p:txBody>
      </p:sp>
      <p:pic>
        <p:nvPicPr>
          <p:cNvPr id="4" name="Shape 91"/>
          <p:cNvPicPr preferRelativeResize="0"/>
          <p:nvPr/>
        </p:nvPicPr>
        <p:blipFill>
          <a:blip r:embed="rId3">
            <a:alphaModFix/>
          </a:blip>
          <a:stretch>
            <a:fillRect/>
          </a:stretch>
        </p:blipFill>
        <p:spPr>
          <a:xfrm>
            <a:off x="838200" y="1363531"/>
            <a:ext cx="5081337" cy="3931235"/>
          </a:xfrm>
          <a:prstGeom prst="rect">
            <a:avLst/>
          </a:prstGeom>
          <a:noFill/>
          <a:ln>
            <a:noFill/>
          </a:ln>
        </p:spPr>
      </p:pic>
      <p:pic>
        <p:nvPicPr>
          <p:cNvPr id="1026" name="Picture 2" descr="https://lh5.googleusercontent.com/jmoHjCdTChFB6IglZ45cC2ZrHwdUq0mOvN11JfpLRUpIY0esThoEy0KbXbDpmi02hq6KXKJ1NnkgnpDovvEfT8CM-Qwcq_W9KaqzAEYOt6CMEDnSJ3fwd2y_wk69Nm4ELKKn0W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5148" y="1399041"/>
            <a:ext cx="4757530"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783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Bulky item requests occur primarily in the Valley based on police precinct</a:t>
            </a:r>
          </a:p>
        </p:txBody>
      </p:sp>
      <p:sp>
        <p:nvSpPr>
          <p:cNvPr id="3" name="Content Placeholder 2"/>
          <p:cNvSpPr>
            <a:spLocks noGrp="1"/>
          </p:cNvSpPr>
          <p:nvPr>
            <p:ph idx="1"/>
          </p:nvPr>
        </p:nvSpPr>
        <p:spPr>
          <a:xfrm>
            <a:off x="838200" y="5472545"/>
            <a:ext cx="10515600" cy="704418"/>
          </a:xfrm>
        </p:spPr>
        <p:txBody>
          <a:bodyPr>
            <a:normAutofit fontScale="77500" lnSpcReduction="20000"/>
          </a:bodyPr>
          <a:lstStyle/>
          <a:p>
            <a:pPr marL="0" indent="0">
              <a:buNone/>
            </a:pPr>
            <a:r>
              <a:rPr lang="en-US" dirty="0"/>
              <a:t>Valley represents the majority of Bulky Item requests</a:t>
            </a:r>
          </a:p>
          <a:p>
            <a:pPr marL="0" indent="0">
              <a:buNone/>
            </a:pPr>
            <a:r>
              <a:rPr lang="en-US" dirty="0"/>
              <a:t>Average processing time across the four regions is largely consistent</a:t>
            </a:r>
          </a:p>
        </p:txBody>
      </p:sp>
      <p:pic>
        <p:nvPicPr>
          <p:cNvPr id="7" name="Shape 101"/>
          <p:cNvPicPr preferRelativeResize="0"/>
          <p:nvPr/>
        </p:nvPicPr>
        <p:blipFill>
          <a:blip r:embed="rId3">
            <a:alphaModFix/>
          </a:blip>
          <a:stretch>
            <a:fillRect/>
          </a:stretch>
        </p:blipFill>
        <p:spPr>
          <a:xfrm>
            <a:off x="833011" y="1523292"/>
            <a:ext cx="5119880" cy="3846408"/>
          </a:xfrm>
          <a:prstGeom prst="rect">
            <a:avLst/>
          </a:prstGeom>
          <a:noFill/>
          <a:ln>
            <a:noFill/>
          </a:ln>
        </p:spPr>
      </p:pic>
      <p:pic>
        <p:nvPicPr>
          <p:cNvPr id="8" name="Shape 102"/>
          <p:cNvPicPr preferRelativeResize="0"/>
          <p:nvPr/>
        </p:nvPicPr>
        <p:blipFill>
          <a:blip r:embed="rId4">
            <a:alphaModFix/>
          </a:blip>
          <a:stretch>
            <a:fillRect/>
          </a:stretch>
        </p:blipFill>
        <p:spPr>
          <a:xfrm>
            <a:off x="5952891" y="1523291"/>
            <a:ext cx="5400909" cy="3949254"/>
          </a:xfrm>
          <a:prstGeom prst="rect">
            <a:avLst/>
          </a:prstGeom>
          <a:noFill/>
          <a:ln>
            <a:noFill/>
          </a:ln>
        </p:spPr>
      </p:pic>
    </p:spTree>
    <p:extLst>
      <p:ext uri="{BB962C8B-B14F-4D97-AF65-F5344CB8AC3E}">
        <p14:creationId xmlns:p14="http://schemas.microsoft.com/office/powerpoint/2010/main" val="961678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City of LA should staff to meet demand and to maintain processing time for bulky items</a:t>
            </a:r>
          </a:p>
        </p:txBody>
      </p:sp>
      <p:sp>
        <p:nvSpPr>
          <p:cNvPr id="3" name="Content Placeholder 2"/>
          <p:cNvSpPr>
            <a:spLocks noGrp="1"/>
          </p:cNvSpPr>
          <p:nvPr>
            <p:ph idx="1"/>
          </p:nvPr>
        </p:nvSpPr>
        <p:spPr>
          <a:xfrm>
            <a:off x="838200" y="1918447"/>
            <a:ext cx="5078506" cy="4258516"/>
          </a:xfrm>
          <a:ln>
            <a:solidFill>
              <a:schemeClr val="tx1"/>
            </a:solidFill>
          </a:ln>
        </p:spPr>
        <p:txBody>
          <a:bodyPr anchor="ctr">
            <a:normAutofit/>
          </a:bodyPr>
          <a:lstStyle/>
          <a:p>
            <a:pPr marL="0" indent="0">
              <a:buNone/>
            </a:pPr>
            <a:r>
              <a:rPr lang="en-US" dirty="0"/>
              <a:t>Bulky item requests see a significant increase during August</a:t>
            </a:r>
          </a:p>
          <a:p>
            <a:pPr marL="0" indent="0">
              <a:buNone/>
            </a:pPr>
            <a:endParaRPr lang="en-US" dirty="0"/>
          </a:p>
          <a:p>
            <a:pPr marL="0" indent="0">
              <a:buNone/>
            </a:pPr>
            <a:r>
              <a:rPr lang="en-US" dirty="0"/>
              <a:t>Bulky item average processing time sees its peak during April</a:t>
            </a:r>
          </a:p>
          <a:p>
            <a:pPr marL="0" indent="0">
              <a:buNone/>
            </a:pPr>
            <a:endParaRPr lang="en-US" dirty="0"/>
          </a:p>
        </p:txBody>
      </p:sp>
      <p:sp>
        <p:nvSpPr>
          <p:cNvPr id="4" name="Content Placeholder 2"/>
          <p:cNvSpPr txBox="1">
            <a:spLocks/>
          </p:cNvSpPr>
          <p:nvPr/>
        </p:nvSpPr>
        <p:spPr>
          <a:xfrm>
            <a:off x="6275294" y="1918447"/>
            <a:ext cx="5078506" cy="4258516"/>
          </a:xfrm>
          <a:prstGeom prst="rect">
            <a:avLst/>
          </a:prstGeom>
          <a:ln>
            <a:solidFill>
              <a:schemeClr val="tx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Identify potential external reasons for this pattern</a:t>
            </a:r>
          </a:p>
          <a:p>
            <a:pPr lvl="1"/>
            <a:r>
              <a:rPr lang="en-US" dirty="0"/>
              <a:t>Does April have adequate staffing to fulfill these requests?</a:t>
            </a:r>
          </a:p>
          <a:p>
            <a:pPr lvl="1"/>
            <a:r>
              <a:rPr lang="en-US" dirty="0"/>
              <a:t>Was August overstaffed to fulfill the expected increased demand?</a:t>
            </a:r>
          </a:p>
          <a:p>
            <a:pPr marL="0" indent="0">
              <a:buNone/>
            </a:pPr>
            <a:r>
              <a:rPr lang="en-US" dirty="0"/>
              <a:t>Perform customer satisfaction analysis on the length of average processing </a:t>
            </a:r>
            <a:r>
              <a:rPr lang="en-US" dirty="0" smtClean="0"/>
              <a:t>time</a:t>
            </a:r>
          </a:p>
          <a:p>
            <a:pPr marL="0" indent="0">
              <a:buNone/>
            </a:pPr>
            <a:endParaRPr lang="en-US" dirty="0" smtClean="0"/>
          </a:p>
          <a:p>
            <a:pPr marL="0" indent="0">
              <a:buNone/>
            </a:pPr>
            <a:r>
              <a:rPr lang="en-US" dirty="0" smtClean="0"/>
              <a:t>Consider looking into proactive measures to further decrease processing time</a:t>
            </a:r>
            <a:endParaRPr lang="en-US" dirty="0"/>
          </a:p>
          <a:p>
            <a:endParaRPr lang="en-US" dirty="0"/>
          </a:p>
          <a:p>
            <a:endParaRPr lang="en-US" dirty="0"/>
          </a:p>
          <a:p>
            <a:endParaRPr lang="en-US" dirty="0"/>
          </a:p>
          <a:p>
            <a:endParaRPr lang="en-US" dirty="0"/>
          </a:p>
          <a:p>
            <a:endParaRPr lang="en-US" dirty="0"/>
          </a:p>
        </p:txBody>
      </p:sp>
      <p:sp>
        <p:nvSpPr>
          <p:cNvPr id="5" name="Content Placeholder 2"/>
          <p:cNvSpPr txBox="1">
            <a:spLocks/>
          </p:cNvSpPr>
          <p:nvPr/>
        </p:nvSpPr>
        <p:spPr>
          <a:xfrm>
            <a:off x="838200" y="1308847"/>
            <a:ext cx="5078506" cy="609600"/>
          </a:xfrm>
          <a:prstGeom prst="rect">
            <a:avLst/>
          </a:prstGeom>
          <a:solidFill>
            <a:srgbClr val="0F2940"/>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solidFill>
              </a:rPr>
              <a:t>Insight from data</a:t>
            </a:r>
          </a:p>
        </p:txBody>
      </p:sp>
      <p:sp>
        <p:nvSpPr>
          <p:cNvPr id="7" name="Content Placeholder 2"/>
          <p:cNvSpPr txBox="1">
            <a:spLocks/>
          </p:cNvSpPr>
          <p:nvPr/>
        </p:nvSpPr>
        <p:spPr>
          <a:xfrm>
            <a:off x="6275294" y="1308847"/>
            <a:ext cx="5078506" cy="609600"/>
          </a:xfrm>
          <a:prstGeom prst="rect">
            <a:avLst/>
          </a:prstGeom>
          <a:solidFill>
            <a:srgbClr val="0F2940"/>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solidFill>
              </a:rPr>
              <a:t>Next steps</a:t>
            </a:r>
          </a:p>
        </p:txBody>
      </p:sp>
    </p:spTree>
    <p:extLst>
      <p:ext uri="{BB962C8B-B14F-4D97-AF65-F5344CB8AC3E}">
        <p14:creationId xmlns:p14="http://schemas.microsoft.com/office/powerpoint/2010/main" val="1266217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162228"/>
          </a:xfrm>
        </p:spPr>
        <p:txBody>
          <a:bodyPr>
            <a:normAutofit fontScale="90000"/>
          </a:bodyPr>
          <a:lstStyle/>
          <a:p>
            <a:r>
              <a:rPr lang="en-US" dirty="0"/>
              <a:t>The homeless situation in Los Angeles is a crisis; 311 requests seek to clean up LA’s image</a:t>
            </a:r>
          </a:p>
        </p:txBody>
      </p:sp>
      <p:sp>
        <p:nvSpPr>
          <p:cNvPr id="3" name="Content Placeholder 2"/>
          <p:cNvSpPr>
            <a:spLocks noGrp="1"/>
          </p:cNvSpPr>
          <p:nvPr>
            <p:ph idx="1"/>
          </p:nvPr>
        </p:nvSpPr>
        <p:spPr>
          <a:xfrm>
            <a:off x="5846618" y="1358781"/>
            <a:ext cx="5507182" cy="4818182"/>
          </a:xfrm>
        </p:spPr>
        <p:txBody>
          <a:bodyPr>
            <a:normAutofit fontScale="85000" lnSpcReduction="20000"/>
          </a:bodyPr>
          <a:lstStyle/>
          <a:p>
            <a:r>
              <a:rPr lang="en-US" dirty="0"/>
              <a:t>In the City of Los Angeles, there are over 25,000 homeless people, with over 10,000 living in Downtown LA; most recently it jumped 12% in the last two years</a:t>
            </a:r>
          </a:p>
          <a:p>
            <a:endParaRPr lang="en-US" dirty="0"/>
          </a:p>
          <a:p>
            <a:r>
              <a:rPr lang="en-US" dirty="0"/>
              <a:t>Service requests prompt the city to investigate the proposed area and conduct sweeps to remove the homeless from their camping spots</a:t>
            </a:r>
          </a:p>
          <a:p>
            <a:endParaRPr lang="en-US" dirty="0"/>
          </a:p>
          <a:p>
            <a:r>
              <a:rPr lang="en-US" dirty="0"/>
              <a:t>All individuals in the clean-up area will be given up to 15 minutes to take their personal property and vacate the area. City of LA will provide services to help transition them to other shelters</a:t>
            </a:r>
          </a:p>
          <a:p>
            <a:endParaRPr lang="en-US" dirty="0"/>
          </a:p>
        </p:txBody>
      </p:sp>
      <p:pic>
        <p:nvPicPr>
          <p:cNvPr id="1026" name="Picture 2" descr="ttps://pearlhelp.com/wp-content/uploads/2013/08/homeless2jpg-42c4518543a5ea0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5188" y="1434981"/>
            <a:ext cx="3231112" cy="21529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reeways: A Refuge for the Homeles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640" r="6640"/>
          <a:stretch/>
        </p:blipFill>
        <p:spPr bwMode="auto">
          <a:xfrm>
            <a:off x="1455188" y="4080270"/>
            <a:ext cx="3231112" cy="2096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361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4.googleusercontent.com/DJitXVeSu3tqHv_Cpz_uIB5Xtmg0mSfP7lfcpQTVvlLI1cv1IE4peVxgPvwUP7I3DIfbR-yGXRWK5ObSzFnRf8Oiwj4MbRVLdbBfYf6fgWbVbxA4isHLooUYvh4ejXyfLGE21oW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1358781"/>
            <a:ext cx="7809754" cy="45181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a:t>Homeless encampment requests take the longest to process yet is one of the least requested</a:t>
            </a:r>
          </a:p>
        </p:txBody>
      </p:sp>
      <p:sp>
        <p:nvSpPr>
          <p:cNvPr id="6" name="Rectangle 5"/>
          <p:cNvSpPr/>
          <p:nvPr/>
        </p:nvSpPr>
        <p:spPr>
          <a:xfrm>
            <a:off x="4676931" y="1569185"/>
            <a:ext cx="508691" cy="60717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28764" y="3524925"/>
            <a:ext cx="541867" cy="14306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idx="1"/>
          </p:nvPr>
        </p:nvSpPr>
        <p:spPr>
          <a:xfrm>
            <a:off x="8620126" y="1358781"/>
            <a:ext cx="2733674" cy="4818182"/>
          </a:xfrm>
        </p:spPr>
        <p:txBody>
          <a:bodyPr>
            <a:normAutofit/>
          </a:bodyPr>
          <a:lstStyle/>
          <a:p>
            <a:pPr marL="0" indent="0">
              <a:buNone/>
            </a:pPr>
            <a:r>
              <a:rPr lang="en-US" sz="2200" dirty="0"/>
              <a:t>Possible reasons include:</a:t>
            </a:r>
          </a:p>
          <a:p>
            <a:r>
              <a:rPr lang="en-US" sz="2200" dirty="0"/>
              <a:t>Joint cooperation between city sanitation workers and LAPD</a:t>
            </a:r>
          </a:p>
          <a:p>
            <a:r>
              <a:rPr lang="en-US" sz="2200" dirty="0"/>
              <a:t>Competing, higher priority tasks by the LAPD</a:t>
            </a:r>
          </a:p>
          <a:p>
            <a:r>
              <a:rPr lang="en-US" sz="2200" dirty="0"/>
              <a:t>Sweeps without potential housing solutions in place</a:t>
            </a:r>
          </a:p>
          <a:p>
            <a:endParaRPr lang="en-US" sz="2200" dirty="0"/>
          </a:p>
          <a:p>
            <a:endParaRPr lang="en-US" sz="2200" dirty="0"/>
          </a:p>
          <a:p>
            <a:endParaRPr lang="en-US" sz="2200" dirty="0"/>
          </a:p>
          <a:p>
            <a:pPr marL="0" indent="0">
              <a:buNone/>
            </a:pPr>
            <a:endParaRPr lang="en-US" sz="2200" dirty="0"/>
          </a:p>
        </p:txBody>
      </p:sp>
    </p:spTree>
    <p:extLst>
      <p:ext uri="{BB962C8B-B14F-4D97-AF65-F5344CB8AC3E}">
        <p14:creationId xmlns:p14="http://schemas.microsoft.com/office/powerpoint/2010/main" val="2695408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Average processing time decreased as the frequency of homeless requests increased</a:t>
            </a:r>
          </a:p>
        </p:txBody>
      </p:sp>
      <p:sp>
        <p:nvSpPr>
          <p:cNvPr id="3" name="Content Placeholder 2"/>
          <p:cNvSpPr>
            <a:spLocks noGrp="1"/>
          </p:cNvSpPr>
          <p:nvPr>
            <p:ph idx="1"/>
          </p:nvPr>
        </p:nvSpPr>
        <p:spPr>
          <a:xfrm>
            <a:off x="838200" y="5156509"/>
            <a:ext cx="10515600" cy="862801"/>
          </a:xfrm>
        </p:spPr>
        <p:txBody>
          <a:bodyPr>
            <a:noAutofit/>
          </a:bodyPr>
          <a:lstStyle/>
          <a:p>
            <a:pPr marL="0" indent="0">
              <a:buNone/>
            </a:pPr>
            <a:r>
              <a:rPr lang="en-US" dirty="0" smtClean="0"/>
              <a:t>Decreasing average processing time is promising but increasing frequency of requests is alarming</a:t>
            </a:r>
            <a:endParaRPr lang="en-US" dirty="0" smtClean="0"/>
          </a:p>
          <a:p>
            <a:pPr marL="0" indent="0">
              <a:buNone/>
            </a:pPr>
            <a:r>
              <a:rPr lang="en-US" sz="1500" dirty="0" smtClean="0"/>
              <a:t>*November Processing time is at 0 because no jobs have yet been completed </a:t>
            </a:r>
            <a:endParaRPr lang="en-US" sz="1500" dirty="0"/>
          </a:p>
        </p:txBody>
      </p:sp>
      <p:pic>
        <p:nvPicPr>
          <p:cNvPr id="15362" name="Picture 2" descr="creen Shot 2016-12-06 at 7.43.28 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97693"/>
            <a:ext cx="6096000" cy="375881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8200" y="3216729"/>
            <a:ext cx="255814" cy="5388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4" name="Picture 4" descr="creen Shot 2016-12-06 at 7.44.29 PM.png"/>
          <p:cNvPicPr>
            <a:picLocks noChangeAspect="1" noChangeArrowheads="1"/>
          </p:cNvPicPr>
          <p:nvPr/>
        </p:nvPicPr>
        <p:blipFill rotWithShape="1">
          <a:blip r:embed="rId3">
            <a:extLst>
              <a:ext uri="{28A0092B-C50C-407E-A947-70E740481C1C}">
                <a14:useLocalDpi xmlns:a14="http://schemas.microsoft.com/office/drawing/2010/main" val="0"/>
              </a:ext>
            </a:extLst>
          </a:blip>
          <a:srcRect r="1406" b="1932"/>
          <a:stretch/>
        </p:blipFill>
        <p:spPr bwMode="auto">
          <a:xfrm>
            <a:off x="0" y="1414255"/>
            <a:ext cx="6010275"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43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Homeless encampment is centered in Downtown Los Angeles with some activity in the Valley</a:t>
            </a:r>
          </a:p>
        </p:txBody>
      </p:sp>
      <p:sp>
        <p:nvSpPr>
          <p:cNvPr id="3" name="Content Placeholder 2"/>
          <p:cNvSpPr>
            <a:spLocks noGrp="1"/>
          </p:cNvSpPr>
          <p:nvPr>
            <p:ph idx="1"/>
          </p:nvPr>
        </p:nvSpPr>
        <p:spPr>
          <a:xfrm>
            <a:off x="838200" y="5464027"/>
            <a:ext cx="10515600" cy="712935"/>
          </a:xfrm>
        </p:spPr>
        <p:txBody>
          <a:bodyPr/>
          <a:lstStyle/>
          <a:p>
            <a:pPr marL="0" indent="0">
              <a:buNone/>
            </a:pPr>
            <a:r>
              <a:rPr lang="en-US" dirty="0"/>
              <a:t>Average processing time is at the highest in Downtown Los Angeles</a:t>
            </a:r>
          </a:p>
        </p:txBody>
      </p:sp>
      <p:pic>
        <p:nvPicPr>
          <p:cNvPr id="4" name="Shape 111"/>
          <p:cNvPicPr preferRelativeResize="0"/>
          <p:nvPr/>
        </p:nvPicPr>
        <p:blipFill>
          <a:blip r:embed="rId2">
            <a:alphaModFix/>
          </a:blip>
          <a:stretch>
            <a:fillRect/>
          </a:stretch>
        </p:blipFill>
        <p:spPr>
          <a:xfrm>
            <a:off x="328677" y="1270152"/>
            <a:ext cx="6075902" cy="4085951"/>
          </a:xfrm>
          <a:prstGeom prst="rect">
            <a:avLst/>
          </a:prstGeom>
          <a:noFill/>
          <a:ln>
            <a:noFill/>
          </a:ln>
        </p:spPr>
      </p:pic>
      <p:pic>
        <p:nvPicPr>
          <p:cNvPr id="5" name="Shape 112"/>
          <p:cNvPicPr preferRelativeResize="0"/>
          <p:nvPr/>
        </p:nvPicPr>
        <p:blipFill>
          <a:blip r:embed="rId3">
            <a:alphaModFix/>
          </a:blip>
          <a:stretch>
            <a:fillRect/>
          </a:stretch>
        </p:blipFill>
        <p:spPr>
          <a:xfrm>
            <a:off x="6638037" y="1270152"/>
            <a:ext cx="5553963" cy="4085951"/>
          </a:xfrm>
          <a:prstGeom prst="rect">
            <a:avLst/>
          </a:prstGeom>
          <a:noFill/>
          <a:ln>
            <a:noFill/>
          </a:ln>
        </p:spPr>
      </p:pic>
    </p:spTree>
    <p:extLst>
      <p:ext uri="{BB962C8B-B14F-4D97-AF65-F5344CB8AC3E}">
        <p14:creationId xmlns:p14="http://schemas.microsoft.com/office/powerpoint/2010/main" val="2779300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Homeless encampment occur primarily in central LA based on police precinct</a:t>
            </a:r>
          </a:p>
        </p:txBody>
      </p:sp>
      <p:sp>
        <p:nvSpPr>
          <p:cNvPr id="3" name="Content Placeholder 2"/>
          <p:cNvSpPr>
            <a:spLocks noGrp="1"/>
          </p:cNvSpPr>
          <p:nvPr>
            <p:ph idx="1"/>
          </p:nvPr>
        </p:nvSpPr>
        <p:spPr>
          <a:xfrm>
            <a:off x="838200" y="5178581"/>
            <a:ext cx="10515600" cy="998381"/>
          </a:xfrm>
        </p:spPr>
        <p:txBody>
          <a:bodyPr>
            <a:normAutofit fontScale="77500" lnSpcReduction="20000"/>
          </a:bodyPr>
          <a:lstStyle/>
          <a:p>
            <a:pPr marL="0" indent="0">
              <a:buNone/>
            </a:pPr>
            <a:r>
              <a:rPr lang="en-US" dirty="0"/>
              <a:t>There is a performance gap in the South and West Regions </a:t>
            </a:r>
            <a:r>
              <a:rPr lang="mr-IN" dirty="0"/>
              <a:t>–</a:t>
            </a:r>
            <a:r>
              <a:rPr lang="en-US" dirty="0"/>
              <a:t> low frequency but high average processing time</a:t>
            </a:r>
          </a:p>
          <a:p>
            <a:pPr marL="0" indent="0">
              <a:buNone/>
            </a:pPr>
            <a:r>
              <a:rPr lang="en-US" dirty="0"/>
              <a:t>The Valley is performing well </a:t>
            </a:r>
            <a:r>
              <a:rPr lang="mr-IN" dirty="0"/>
              <a:t>–</a:t>
            </a:r>
            <a:r>
              <a:rPr lang="en-US" dirty="0"/>
              <a:t> second highest frequency but low average processing time</a:t>
            </a:r>
          </a:p>
        </p:txBody>
      </p:sp>
      <p:pic>
        <p:nvPicPr>
          <p:cNvPr id="4" name="Shape 119"/>
          <p:cNvPicPr preferRelativeResize="0"/>
          <p:nvPr/>
        </p:nvPicPr>
        <p:blipFill rotWithShape="1">
          <a:blip r:embed="rId3">
            <a:alphaModFix/>
          </a:blip>
          <a:srcRect r="1237"/>
          <a:stretch/>
        </p:blipFill>
        <p:spPr>
          <a:xfrm>
            <a:off x="90217" y="1358780"/>
            <a:ext cx="6005783" cy="3623248"/>
          </a:xfrm>
          <a:prstGeom prst="rect">
            <a:avLst/>
          </a:prstGeom>
          <a:noFill/>
          <a:ln>
            <a:noFill/>
          </a:ln>
        </p:spPr>
      </p:pic>
      <p:pic>
        <p:nvPicPr>
          <p:cNvPr id="5" name="Shape 121"/>
          <p:cNvPicPr preferRelativeResize="0"/>
          <p:nvPr/>
        </p:nvPicPr>
        <p:blipFill rotWithShape="1">
          <a:blip r:embed="rId4">
            <a:alphaModFix/>
          </a:blip>
          <a:srcRect/>
          <a:stretch/>
        </p:blipFill>
        <p:spPr>
          <a:xfrm>
            <a:off x="6212015" y="1358780"/>
            <a:ext cx="5645834" cy="3491713"/>
          </a:xfrm>
          <a:prstGeom prst="rect">
            <a:avLst/>
          </a:prstGeom>
          <a:noFill/>
          <a:ln>
            <a:noFill/>
          </a:ln>
        </p:spPr>
      </p:pic>
    </p:spTree>
    <p:extLst>
      <p:ext uri="{BB962C8B-B14F-4D97-AF65-F5344CB8AC3E}">
        <p14:creationId xmlns:p14="http://schemas.microsoft.com/office/powerpoint/2010/main" val="1265376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sz="3600" dirty="0"/>
              <a:t>Executive Summary</a:t>
            </a:r>
          </a:p>
          <a:p>
            <a:r>
              <a:rPr lang="en-US" sz="3600" dirty="0"/>
              <a:t>Los Angeles and 311</a:t>
            </a:r>
          </a:p>
          <a:p>
            <a:r>
              <a:rPr lang="en-US" sz="3600" dirty="0"/>
              <a:t>Overall Picture of Data </a:t>
            </a:r>
          </a:p>
          <a:p>
            <a:pPr lvl="1"/>
            <a:r>
              <a:rPr lang="en-US" sz="3200" dirty="0"/>
              <a:t>(December 2015 </a:t>
            </a:r>
            <a:r>
              <a:rPr lang="mr-IN" sz="3200" dirty="0"/>
              <a:t>–</a:t>
            </a:r>
            <a:r>
              <a:rPr lang="en-US" sz="3200" dirty="0"/>
              <a:t> November 2016)</a:t>
            </a:r>
          </a:p>
          <a:p>
            <a:r>
              <a:rPr lang="en-US" sz="3600" dirty="0"/>
              <a:t>Bulky </a:t>
            </a:r>
            <a:r>
              <a:rPr lang="en-US" sz="3600" dirty="0" smtClean="0"/>
              <a:t>Items</a:t>
            </a:r>
            <a:endParaRPr lang="en-US" sz="3600" dirty="0"/>
          </a:p>
          <a:p>
            <a:r>
              <a:rPr lang="en-US" sz="3600" dirty="0"/>
              <a:t>Homeless Encampment Issue</a:t>
            </a:r>
          </a:p>
          <a:p>
            <a:r>
              <a:rPr lang="en-US" sz="3600" dirty="0"/>
              <a:t>Conclusion</a:t>
            </a:r>
          </a:p>
        </p:txBody>
      </p:sp>
    </p:spTree>
    <p:extLst>
      <p:ext uri="{BB962C8B-B14F-4D97-AF65-F5344CB8AC3E}">
        <p14:creationId xmlns:p14="http://schemas.microsoft.com/office/powerpoint/2010/main" val="1516134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City of LA should adopt best practices from the Valley to offset rising trend of requests</a:t>
            </a:r>
          </a:p>
        </p:txBody>
      </p:sp>
      <p:sp>
        <p:nvSpPr>
          <p:cNvPr id="3" name="Content Placeholder 2"/>
          <p:cNvSpPr>
            <a:spLocks noGrp="1"/>
          </p:cNvSpPr>
          <p:nvPr>
            <p:ph idx="1"/>
          </p:nvPr>
        </p:nvSpPr>
        <p:spPr>
          <a:xfrm>
            <a:off x="838200" y="1918447"/>
            <a:ext cx="5078506" cy="4258516"/>
          </a:xfrm>
          <a:ln>
            <a:solidFill>
              <a:schemeClr val="tx1"/>
            </a:solidFill>
          </a:ln>
        </p:spPr>
        <p:txBody>
          <a:bodyPr>
            <a:normAutofit/>
          </a:bodyPr>
          <a:lstStyle/>
          <a:p>
            <a:pPr marL="0" indent="0">
              <a:buNone/>
            </a:pPr>
            <a:r>
              <a:rPr lang="en-US" dirty="0"/>
              <a:t>Although there is a downward trend in average processing time, there is a positive trend for number of requests is alarming.</a:t>
            </a:r>
          </a:p>
          <a:p>
            <a:pPr marL="0" indent="0">
              <a:buNone/>
            </a:pPr>
            <a:endParaRPr lang="en-US" dirty="0"/>
          </a:p>
          <a:p>
            <a:pPr marL="0" indent="0">
              <a:buNone/>
            </a:pPr>
            <a:r>
              <a:rPr lang="en-US" dirty="0"/>
              <a:t>The Valley has a prominent number of requests but on average has better average processing time than other regions.</a:t>
            </a:r>
          </a:p>
          <a:p>
            <a:pPr marL="0" indent="0">
              <a:buNone/>
            </a:pPr>
            <a:endParaRPr lang="en-US" dirty="0"/>
          </a:p>
        </p:txBody>
      </p:sp>
      <p:sp>
        <p:nvSpPr>
          <p:cNvPr id="4" name="Content Placeholder 2"/>
          <p:cNvSpPr txBox="1">
            <a:spLocks/>
          </p:cNvSpPr>
          <p:nvPr/>
        </p:nvSpPr>
        <p:spPr>
          <a:xfrm>
            <a:off x="6275294" y="1918447"/>
            <a:ext cx="5078506" cy="4258516"/>
          </a:xfrm>
          <a:prstGeom prst="rect">
            <a:avLst/>
          </a:prstGeom>
          <a:ln>
            <a:solidFill>
              <a:schemeClr val="tx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Identify potential reasons for this pattern</a:t>
            </a:r>
          </a:p>
          <a:p>
            <a:pPr lvl="1"/>
            <a:r>
              <a:rPr lang="en-US" dirty="0" smtClean="0"/>
              <a:t>Need appropriate </a:t>
            </a:r>
            <a:r>
              <a:rPr lang="en-US" dirty="0" smtClean="0"/>
              <a:t>resources </a:t>
            </a:r>
            <a:r>
              <a:rPr lang="en-US" dirty="0"/>
              <a:t>to respond to these service requests – number of stakeholders involved</a:t>
            </a:r>
          </a:p>
          <a:p>
            <a:pPr lvl="1"/>
            <a:r>
              <a:rPr lang="en-US" dirty="0"/>
              <a:t>Downstream issues regarding what to do with homeless after “sweeps</a:t>
            </a:r>
            <a:r>
              <a:rPr lang="en-US" dirty="0" smtClean="0"/>
              <a:t>”</a:t>
            </a:r>
            <a:br>
              <a:rPr lang="en-US" dirty="0" smtClean="0"/>
            </a:br>
            <a:endParaRPr lang="en-US" dirty="0"/>
          </a:p>
          <a:p>
            <a:pPr marL="0" indent="0">
              <a:buNone/>
            </a:pPr>
            <a:r>
              <a:rPr lang="en-US" dirty="0"/>
              <a:t>Consider high number of requests are customer complaints about LA living </a:t>
            </a:r>
            <a:r>
              <a:rPr lang="en-US" dirty="0" smtClean="0"/>
              <a:t>environment</a:t>
            </a:r>
          </a:p>
          <a:p>
            <a:pPr marL="0" indent="0">
              <a:buNone/>
            </a:pPr>
            <a:endParaRPr lang="en-US" dirty="0"/>
          </a:p>
          <a:p>
            <a:pPr marL="0" indent="0">
              <a:buNone/>
            </a:pPr>
            <a:r>
              <a:rPr lang="en-US" dirty="0" smtClean="0"/>
              <a:t>Identify homeless hot spots to target homeless shelters</a:t>
            </a:r>
            <a:endParaRPr lang="en-US" dirty="0"/>
          </a:p>
          <a:p>
            <a:endParaRPr lang="en-US" dirty="0"/>
          </a:p>
          <a:p>
            <a:endParaRPr lang="en-US" dirty="0"/>
          </a:p>
          <a:p>
            <a:endParaRPr lang="en-US" dirty="0"/>
          </a:p>
          <a:p>
            <a:endParaRPr lang="en-US" dirty="0"/>
          </a:p>
        </p:txBody>
      </p:sp>
      <p:sp>
        <p:nvSpPr>
          <p:cNvPr id="5" name="Content Placeholder 2"/>
          <p:cNvSpPr txBox="1">
            <a:spLocks/>
          </p:cNvSpPr>
          <p:nvPr/>
        </p:nvSpPr>
        <p:spPr>
          <a:xfrm>
            <a:off x="838200" y="1308847"/>
            <a:ext cx="5078506" cy="609600"/>
          </a:xfrm>
          <a:prstGeom prst="rect">
            <a:avLst/>
          </a:prstGeom>
          <a:solidFill>
            <a:srgbClr val="0F2940"/>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solidFill>
              </a:rPr>
              <a:t>Insight from data</a:t>
            </a:r>
          </a:p>
        </p:txBody>
      </p:sp>
      <p:sp>
        <p:nvSpPr>
          <p:cNvPr id="7" name="Content Placeholder 2"/>
          <p:cNvSpPr txBox="1">
            <a:spLocks/>
          </p:cNvSpPr>
          <p:nvPr/>
        </p:nvSpPr>
        <p:spPr>
          <a:xfrm>
            <a:off x="6275294" y="1308847"/>
            <a:ext cx="5078506" cy="609600"/>
          </a:xfrm>
          <a:prstGeom prst="rect">
            <a:avLst/>
          </a:prstGeom>
          <a:solidFill>
            <a:srgbClr val="0F2940"/>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chemeClr val="bg1"/>
                </a:solidFill>
              </a:rPr>
              <a:t>Next steps</a:t>
            </a:r>
          </a:p>
        </p:txBody>
      </p:sp>
    </p:spTree>
    <p:extLst>
      <p:ext uri="{BB962C8B-B14F-4D97-AF65-F5344CB8AC3E}">
        <p14:creationId xmlns:p14="http://schemas.microsoft.com/office/powerpoint/2010/main" val="1438488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Insights</a:t>
            </a:r>
          </a:p>
        </p:txBody>
      </p:sp>
      <p:graphicFrame>
        <p:nvGraphicFramePr>
          <p:cNvPr id="7" name="Diagram 6"/>
          <p:cNvGraphicFramePr/>
          <p:nvPr>
            <p:extLst>
              <p:ext uri="{D42A27DB-BD31-4B8C-83A1-F6EECF244321}">
                <p14:modId xmlns:p14="http://schemas.microsoft.com/office/powerpoint/2010/main" val="1447307172"/>
              </p:ext>
            </p:extLst>
          </p:nvPr>
        </p:nvGraphicFramePr>
        <p:xfrm>
          <a:off x="2117725" y="1266825"/>
          <a:ext cx="8128000" cy="4905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3735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42975"/>
            <a:ext cx="12192000" cy="4667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6257925"/>
            <a:ext cx="12192000" cy="600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ttp://www.100resilientcities.org/page/-/100rc/img/cities/cities-la_optimized.jpg"/>
          <p:cNvPicPr>
            <a:picLocks noChangeAspect="1" noChangeArrowheads="1"/>
          </p:cNvPicPr>
          <p:nvPr/>
        </p:nvPicPr>
        <p:blipFill rotWithShape="1">
          <a:blip r:embed="rId2">
            <a:extLst>
              <a:ext uri="{28A0092B-C50C-407E-A947-70E740481C1C}">
                <a14:useLocalDpi xmlns:a14="http://schemas.microsoft.com/office/drawing/2010/main" val="0"/>
              </a:ext>
            </a:extLst>
          </a:blip>
          <a:srcRect r="26818" b="12621"/>
          <a:stretch/>
        </p:blipFill>
        <p:spPr bwMode="auto">
          <a:xfrm>
            <a:off x="0" y="0"/>
            <a:ext cx="12308114" cy="6858000"/>
          </a:xfrm>
          <a:prstGeom prst="rect">
            <a:avLst/>
          </a:prstGeom>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0" y="3037114"/>
            <a:ext cx="12308114" cy="963386"/>
          </a:xfrm>
          <a:noFill/>
        </p:spPr>
        <p:txBody>
          <a:bodyPr anchor="ctr">
            <a:normAutofit/>
          </a:bodyPr>
          <a:lstStyle/>
          <a:p>
            <a:pPr marL="0" indent="0" algn="ctr">
              <a:buNone/>
            </a:pPr>
            <a:r>
              <a:rPr lang="en-US" sz="4000" dirty="0">
                <a:solidFill>
                  <a:schemeClr val="bg1"/>
                </a:solidFill>
              </a:rPr>
              <a:t>Questions?</a:t>
            </a:r>
          </a:p>
        </p:txBody>
      </p:sp>
    </p:spTree>
    <p:extLst>
      <p:ext uri="{BB962C8B-B14F-4D97-AF65-F5344CB8AC3E}">
        <p14:creationId xmlns:p14="http://schemas.microsoft.com/office/powerpoint/2010/main" val="2308017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1173610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of Regions</a:t>
            </a:r>
            <a:endParaRPr lang="en-US" dirty="0"/>
          </a:p>
        </p:txBody>
      </p:sp>
      <p:pic>
        <p:nvPicPr>
          <p:cNvPr id="4" name="Shape 99"/>
          <p:cNvPicPr preferRelativeResize="0"/>
          <p:nvPr/>
        </p:nvPicPr>
        <p:blipFill>
          <a:blip r:embed="rId2">
            <a:alphaModFix/>
          </a:blip>
          <a:stretch>
            <a:fillRect/>
          </a:stretch>
        </p:blipFill>
        <p:spPr>
          <a:xfrm>
            <a:off x="2807804" y="1594732"/>
            <a:ext cx="6576391" cy="4346280"/>
          </a:xfrm>
          <a:prstGeom prst="rect">
            <a:avLst/>
          </a:prstGeom>
          <a:noFill/>
          <a:ln>
            <a:noFill/>
          </a:ln>
        </p:spPr>
      </p:pic>
    </p:spTree>
    <p:extLst>
      <p:ext uri="{BB962C8B-B14F-4D97-AF65-F5344CB8AC3E}">
        <p14:creationId xmlns:p14="http://schemas.microsoft.com/office/powerpoint/2010/main" val="1248956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Mobile requests were the top 3 most frequent request sources</a:t>
            </a:r>
          </a:p>
        </p:txBody>
      </p:sp>
      <p:pic>
        <p:nvPicPr>
          <p:cNvPr id="13314" name="Picture 2" descr="https://lh3.googleusercontent.com/QmGkj5jQqJGnRYEXJJjsu7PIJv0A_cPXUCh8YMBENfFQ9mEkjmEFYApdikn7PnxLc0Yo8QAU16igc3T8o0WIC51y9e5_5NJbWUPRwp9MJrbZAYTl62-T7kEf8VdWTk-L9T4nRDO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22381"/>
            <a:ext cx="5943600" cy="313372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lh4.googleusercontent.com/xROIXkvnRqsNO-FkNK9ZOyJqebdWRYRhmwmBnRr4jS5kpmX8f73h3a1GmFuPJ95kfehxmVoPDZ4GsV_NFV8ET2-Wy_Qye3m5PyCGh95UNrUNTCftwVmyUKE_uirkM48OH3bcq0eH"/>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096000" y="2069981"/>
            <a:ext cx="5943600"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254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apps and Call Comparison</a:t>
            </a:r>
          </a:p>
        </p:txBody>
      </p:sp>
      <p:sp>
        <p:nvSpPr>
          <p:cNvPr id="3" name="Content Placeholder 2"/>
          <p:cNvSpPr>
            <a:spLocks noGrp="1"/>
          </p:cNvSpPr>
          <p:nvPr>
            <p:ph idx="1"/>
          </p:nvPr>
        </p:nvSpPr>
        <p:spPr/>
        <p:txBody>
          <a:bodyPr/>
          <a:lstStyle/>
          <a:p>
            <a:endParaRPr lang="en-US"/>
          </a:p>
        </p:txBody>
      </p:sp>
      <p:pic>
        <p:nvPicPr>
          <p:cNvPr id="12290" name="Picture 2" descr="https://lh5.googleusercontent.com/CqqPc9BiCO8GQ0ShvADxSZTBny_ZgtIMqoMA5PM334tRU7WNvG-e0h3VHj88-u7LSFSZCSR-lJiea8QGukqPlV7YWF4JROvKuF33TTG3-NI2Ou3MVIjyQeQbdUbTC-0I5tFJjg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8781"/>
            <a:ext cx="9084436" cy="481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221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Bureau of Sanitation </a:t>
            </a:r>
          </a:p>
        </p:txBody>
      </p:sp>
      <p:sp>
        <p:nvSpPr>
          <p:cNvPr id="3" name="Content Placeholder 2"/>
          <p:cNvSpPr>
            <a:spLocks noGrp="1"/>
          </p:cNvSpPr>
          <p:nvPr>
            <p:ph idx="1"/>
          </p:nvPr>
        </p:nvSpPr>
        <p:spPr>
          <a:xfrm>
            <a:off x="7213600" y="1358781"/>
            <a:ext cx="4140200" cy="4818182"/>
          </a:xfrm>
        </p:spPr>
        <p:txBody>
          <a:bodyPr/>
          <a:lstStyle/>
          <a:p>
            <a:r>
              <a:rPr lang="en-US" dirty="0"/>
              <a:t>Bureau of Sanitation performing well considering the number of requests they get</a:t>
            </a:r>
          </a:p>
          <a:p>
            <a:r>
              <a:rPr lang="en-US" dirty="0"/>
              <a:t>BSS is not performing well considering the lack of number of requests they get</a:t>
            </a:r>
          </a:p>
        </p:txBody>
      </p:sp>
      <p:pic>
        <p:nvPicPr>
          <p:cNvPr id="4" name="Picture 4" descr="https://lh4.googleusercontent.com/PGkjnzqlI39YJ9HR7Kj45QAD8Tl7WenYdqg8076hmtCvauBa1kqJWsim9fSQvKeufO8P8QG66h-oN6hEWYLYT23m07-zRmrGg7XjGIyr7WK96W3AGf0P6sM-b3VCQtmR1nkBA6Q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59622"/>
            <a:ext cx="6116430" cy="501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32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Service requests have nearly above 90% success rates</a:t>
            </a:r>
          </a:p>
        </p:txBody>
      </p:sp>
      <p:pic>
        <p:nvPicPr>
          <p:cNvPr id="4" name="Picture 4" descr="https://lh6.googleusercontent.com/-urCzzdKqD3Kb0Z5XXx25HoHji0BTBaXJMbfTAMn43BX1QsAizNDtgI3IIrrLNhYMKVCZJLc84IbcfQjsZqPHNrYHA2Lc5EhxtNbRtHeFDjQmyRFfRmo91i9armwWDk8_KNyd-7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98538"/>
            <a:ext cx="8923098" cy="481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644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Services requests differ based on region </a:t>
            </a:r>
            <a:r>
              <a:rPr lang="mr-IN" dirty="0"/>
              <a:t>–</a:t>
            </a:r>
            <a:r>
              <a:rPr lang="en-US" dirty="0"/>
              <a:t> water waste is primarily located near Santa Monica</a:t>
            </a:r>
          </a:p>
        </p:txBody>
      </p:sp>
      <p:sp>
        <p:nvSpPr>
          <p:cNvPr id="3" name="Content Placeholder 2"/>
          <p:cNvSpPr>
            <a:spLocks noGrp="1"/>
          </p:cNvSpPr>
          <p:nvPr>
            <p:ph idx="1"/>
          </p:nvPr>
        </p:nvSpPr>
        <p:spPr>
          <a:xfrm>
            <a:off x="7696200" y="1358781"/>
            <a:ext cx="3657600" cy="4818182"/>
          </a:xfrm>
        </p:spPr>
        <p:txBody>
          <a:bodyPr/>
          <a:lstStyle/>
          <a:p>
            <a:r>
              <a:rPr lang="en-US" dirty="0"/>
              <a:t>Water waste near the coast</a:t>
            </a:r>
          </a:p>
          <a:p>
            <a:r>
              <a:rPr lang="en-US" dirty="0"/>
              <a:t>Graffiti removal centered around Central LA and Hollywood areas</a:t>
            </a:r>
          </a:p>
          <a:p>
            <a:r>
              <a:rPr lang="en-US" dirty="0"/>
              <a:t>Most service types were represented fairly the same </a:t>
            </a:r>
          </a:p>
        </p:txBody>
      </p:sp>
      <p:pic>
        <p:nvPicPr>
          <p:cNvPr id="5122" name="Picture 2" descr="p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1358781"/>
            <a:ext cx="6857999" cy="481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442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Executive Summary</a:t>
            </a:r>
          </a:p>
        </p:txBody>
      </p:sp>
      <p:sp>
        <p:nvSpPr>
          <p:cNvPr id="3" name="Content Placeholder 2"/>
          <p:cNvSpPr>
            <a:spLocks noGrp="1"/>
          </p:cNvSpPr>
          <p:nvPr>
            <p:ph idx="1"/>
          </p:nvPr>
        </p:nvSpPr>
        <p:spPr>
          <a:xfrm>
            <a:off x="1010478" y="2034210"/>
            <a:ext cx="4778326" cy="609600"/>
          </a:xfrm>
          <a:solidFill>
            <a:srgbClr val="0F2940"/>
          </a:solidFill>
          <a:ln>
            <a:solidFill>
              <a:schemeClr val="tx1"/>
            </a:solidFill>
          </a:ln>
        </p:spPr>
        <p:txBody>
          <a:bodyPr>
            <a:normAutofit/>
          </a:bodyPr>
          <a:lstStyle/>
          <a:p>
            <a:pPr marL="0" indent="0" algn="ctr">
              <a:lnSpc>
                <a:spcPct val="100000"/>
              </a:lnSpc>
              <a:buNone/>
            </a:pPr>
            <a:r>
              <a:rPr lang="en-US" dirty="0">
                <a:solidFill>
                  <a:schemeClr val="bg1"/>
                </a:solidFill>
              </a:rPr>
              <a:t>Bulky Items</a:t>
            </a:r>
          </a:p>
        </p:txBody>
      </p:sp>
      <p:sp>
        <p:nvSpPr>
          <p:cNvPr id="8" name="Content Placeholder 2"/>
          <p:cNvSpPr txBox="1">
            <a:spLocks/>
          </p:cNvSpPr>
          <p:nvPr/>
        </p:nvSpPr>
        <p:spPr>
          <a:xfrm>
            <a:off x="1010478" y="2643810"/>
            <a:ext cx="4778326" cy="1530626"/>
          </a:xfrm>
          <a:prstGeom prst="rect">
            <a:avLst/>
          </a:prstGeom>
          <a:ln>
            <a:solidFill>
              <a:schemeClr val="tx1"/>
            </a:solidFill>
          </a:ln>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Bulky Items are the most requested service in the current data </a:t>
            </a:r>
            <a:r>
              <a:rPr lang="en-US" sz="2400" dirty="0" smtClean="0"/>
              <a:t>set</a:t>
            </a:r>
          </a:p>
          <a:p>
            <a:pPr marL="0" indent="0">
              <a:buFont typeface="Arial" panose="020B0604020202020204" pitchFamily="34" charset="0"/>
              <a:buNone/>
            </a:pPr>
            <a:r>
              <a:rPr lang="en-US" sz="2400" dirty="0" smtClean="0"/>
              <a:t>Requests encompass all of Los Angeles</a:t>
            </a:r>
            <a:endParaRPr lang="en-US" dirty="0"/>
          </a:p>
        </p:txBody>
      </p:sp>
      <p:sp>
        <p:nvSpPr>
          <p:cNvPr id="10" name="Content Placeholder 2"/>
          <p:cNvSpPr txBox="1">
            <a:spLocks/>
          </p:cNvSpPr>
          <p:nvPr/>
        </p:nvSpPr>
        <p:spPr>
          <a:xfrm>
            <a:off x="1010478" y="4174436"/>
            <a:ext cx="4778326" cy="1076325"/>
          </a:xfrm>
          <a:prstGeom prst="rect">
            <a:avLst/>
          </a:prstGeom>
          <a:no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dirty="0">
                <a:solidFill>
                  <a:srgbClr val="FF0000"/>
                </a:solidFill>
              </a:rPr>
              <a:t>Need to ensure performance metrics can be met with the sheer amount of demand</a:t>
            </a:r>
          </a:p>
        </p:txBody>
      </p:sp>
      <p:grpSp>
        <p:nvGrpSpPr>
          <p:cNvPr id="6" name="Group 5"/>
          <p:cNvGrpSpPr/>
          <p:nvPr/>
        </p:nvGrpSpPr>
        <p:grpSpPr>
          <a:xfrm>
            <a:off x="6115878" y="2024863"/>
            <a:ext cx="4778326" cy="3225897"/>
            <a:chOff x="6096000" y="1590853"/>
            <a:chExt cx="4778326" cy="3225897"/>
          </a:xfrm>
        </p:grpSpPr>
        <p:sp>
          <p:nvSpPr>
            <p:cNvPr id="4" name="Content Placeholder 2"/>
            <p:cNvSpPr txBox="1">
              <a:spLocks/>
            </p:cNvSpPr>
            <p:nvPr/>
          </p:nvSpPr>
          <p:spPr>
            <a:xfrm>
              <a:off x="6096000" y="2200452"/>
              <a:ext cx="4778326" cy="1539973"/>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Homeless Encampment have the longest average processing time in the current data </a:t>
              </a:r>
              <a:r>
                <a:rPr lang="en-US" sz="2400" dirty="0" smtClean="0"/>
                <a:t>set</a:t>
              </a:r>
            </a:p>
            <a:p>
              <a:pPr marL="0" indent="0">
                <a:buNone/>
              </a:pPr>
              <a:r>
                <a:rPr lang="en-US" sz="2400" dirty="0" smtClean="0"/>
                <a:t>Upward trend of requests</a:t>
              </a:r>
              <a:endParaRPr lang="en-US" sz="2400" dirty="0"/>
            </a:p>
          </p:txBody>
        </p:sp>
        <p:sp>
          <p:nvSpPr>
            <p:cNvPr id="9" name="Content Placeholder 2"/>
            <p:cNvSpPr txBox="1">
              <a:spLocks/>
            </p:cNvSpPr>
            <p:nvPr/>
          </p:nvSpPr>
          <p:spPr>
            <a:xfrm>
              <a:off x="6096000" y="1590853"/>
              <a:ext cx="4778326" cy="609600"/>
            </a:xfrm>
            <a:prstGeom prst="rect">
              <a:avLst/>
            </a:prstGeom>
            <a:solidFill>
              <a:srgbClr val="0F2940"/>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dirty="0">
                  <a:solidFill>
                    <a:schemeClr val="bg1"/>
                  </a:solidFill>
                </a:rPr>
                <a:t>Homeless Encampment</a:t>
              </a:r>
            </a:p>
          </p:txBody>
        </p:sp>
        <p:sp>
          <p:nvSpPr>
            <p:cNvPr id="11" name="Content Placeholder 2"/>
            <p:cNvSpPr txBox="1">
              <a:spLocks/>
            </p:cNvSpPr>
            <p:nvPr/>
          </p:nvSpPr>
          <p:spPr>
            <a:xfrm>
              <a:off x="6096000" y="3740425"/>
              <a:ext cx="4778326" cy="1076325"/>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FF0000"/>
                  </a:solidFill>
                </a:rPr>
                <a:t>Growing number of requests are indicative of homeless issue as well as resident displeasure</a:t>
              </a:r>
            </a:p>
          </p:txBody>
        </p:sp>
      </p:grpSp>
    </p:spTree>
    <p:extLst>
      <p:ext uri="{BB962C8B-B14F-4D97-AF65-F5344CB8AC3E}">
        <p14:creationId xmlns:p14="http://schemas.microsoft.com/office/powerpoint/2010/main" val="135742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BSS has the worst average processing time</a:t>
            </a:r>
          </a:p>
        </p:txBody>
      </p:sp>
      <p:pic>
        <p:nvPicPr>
          <p:cNvPr id="7170" name="Picture 2" descr="https://lh5.googleusercontent.com/MYPt6xEgcBGDQQ6Qyj7NlmZOmH0RZCNRWrAiN_dqPP7N0UsQmNnSbDlanCJQa1g5KzjxzntSJi5MIXU2AZxatLXXWYpcAxGVrUyhM0NhGyOve9c7xYKK86wI5uywGFOF5W45dWW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15776"/>
            <a:ext cx="5676900" cy="31051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lh3.googleusercontent.com/wQMbwFeBJTYdqU3xmOIvGAwAwsJdOFEU49XRp-6mPKNN2LXZl8Pe95SBHfTPu4bAQqzpaACLo-qfMdMQgYIhFgNb8W38t-QSPAqjcSRdZWj_XcM4hACkxoZEAQriVJR9BXNTUP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300" y="1920501"/>
            <a:ext cx="6362700"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711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tables based on service request</a:t>
            </a:r>
          </a:p>
        </p:txBody>
      </p:sp>
      <p:pic>
        <p:nvPicPr>
          <p:cNvPr id="8194" name="Picture 2" descr="https://lh6.googleusercontent.com/FOJ4GJO2iRU9BolvDDVgOr6Hupkw8f8I7AVSCyfQ9wU4hRL6TxMZ09sDkn7-oUN-nE33KaqKn-Kyq2G6reTcmQNCfBCnjiph842PZ4gITsXoi97dnywfE6UcHj4IXvMlP_IEAt3K"/>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096001" y="1858033"/>
            <a:ext cx="5257799" cy="391660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lh4.googleusercontent.com/Nc58_KTPhfgVEDZiM5RQBA2ZWfXljAwotWmKqNs2UPWBsxhhZ6FfZNJQLYgB8IEzDbkdZ6MHuKnoD4z7YwoJKS_Z6gu1MHPpy4tQ75TfCfFN8EvU7XolfLHtQvyD3JdueNKzr6I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58033"/>
            <a:ext cx="5257800" cy="3800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237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Success rates of Request Sources, Department, and Service Type</a:t>
            </a:r>
          </a:p>
        </p:txBody>
      </p:sp>
      <p:pic>
        <p:nvPicPr>
          <p:cNvPr id="6152" name="Picture 8" descr="https://lh4.googleusercontent.com/jNG__3jW2OnTj_Z7Mus1if_dWTlq-4gEuD2WIhCvE-Tvlsi_QWfhEy2fbKE5pyBKNWn7F7qSYIIYFrQ3upPGl9cchY2AiN9YMu8V9ZOD8qwnUoTA0WeF2kTiff9W6Vy3Dj5aFfp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0" y="2351822"/>
            <a:ext cx="5905500" cy="316230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https://lh6.googleusercontent.com/NpkviL0fYe0L78BL_K7yWzE93gsb2edDsQ40Mtc_EBXR5xE4l_rDI5QukxvaufTf9Mhf3-C3bHnsa86wGapYEQ-rzAtfscGEZL3yVHEC73pEuepS-aqEXHFbmCgpayXZlD86HV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2492405"/>
            <a:ext cx="5972175" cy="288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408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of Request Sources</a:t>
            </a:r>
          </a:p>
        </p:txBody>
      </p:sp>
      <p:pic>
        <p:nvPicPr>
          <p:cNvPr id="10242" name="Picture 2" descr="https://lh6.googleusercontent.com/S6Sk1VfKfarIcbZ5E-z99amyXHjbNo-xmcmvrFDKcTqSZjujrKkrOBFBdPBzhlmJ8UWh82JVWbGmngJBDJm4iDq1GNITaGRL8-JYFJLo8YUMX8yKRM2Ty-C0OvnH_RppJHQFmV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8781"/>
            <a:ext cx="5895975"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756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 Request by Email and Mobile App</a:t>
            </a:r>
          </a:p>
        </p:txBody>
      </p:sp>
      <p:pic>
        <p:nvPicPr>
          <p:cNvPr id="9218" name="Picture 2" descr="https://lh3.googleusercontent.com/I5TRMnbjfo1Hx4T9O6XAqtwuK-_VTq7r851LBrgE6rK05IutND41DE-1XvwstHaJQJ7jcJyJ4BKRuZHMVai6WXMZ8aLpE3IU7ZaGnLS5qnCX5te88v4gzpmYm4cEkmON5dMDiyA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31293"/>
            <a:ext cx="6315075" cy="317182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s://lh3.googleusercontent.com/zurGgiEdsL_OcMhALWEwWA4G7bC5CBuqHyAFFxeHeq6A8Wg4VBe5PjlVpbRkJZG7qY_e_3o-iDnnivaTkCJOA9P8JQK0vkl9xyfOKL8j8SMnAFIieZuLB8GVuobiwg_A9tfsmC4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058" y="2131293"/>
            <a:ext cx="5662158"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058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Services Requested by Driver Self Report and Self Service</a:t>
            </a:r>
          </a:p>
        </p:txBody>
      </p:sp>
      <p:pic>
        <p:nvPicPr>
          <p:cNvPr id="4" name="Picture 4" descr="https://lh4.googleusercontent.com/tX6D42ZotQaQOJB7vd3sObMe_eGvorrlPeNn-Of7FyKivhVAz-0VpDJ75EjXEZhWOZAUr2aBPx4S8N9t1FuCqZ5uLAnfTPLf3B1DXXHVZKftRAa-Ro-VmjjdYWOrwPXtGbR4KyI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25" y="1919601"/>
            <a:ext cx="6238875" cy="31813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https://lh4.googleusercontent.com/oCEJpNd0pWGG3X_5mS0qp9jworHZztdlGekd8chcy-wW4oMFTgvyh5xzn76sMTb_iySp4acDzkpWrxwj609ex2eBNU24AKn3ty4QIen2EInXYMaI5epqWITODKax6eNkT-uTrIS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94862"/>
            <a:ext cx="5953125"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106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 Requested by Driver Self Report</a:t>
            </a:r>
          </a:p>
        </p:txBody>
      </p:sp>
      <p:pic>
        <p:nvPicPr>
          <p:cNvPr id="4" name="Picture 10" descr="https://lh4.googleusercontent.com/oCEJpNd0pWGG3X_5mS0qp9jworHZztdlGekd8chcy-wW4oMFTgvyh5xzn76sMTb_iySp4acDzkpWrxwj609ex2eBNU24AKn3ty4QIen2EInXYMaI5epqWITODKax6eNkT-uTrIS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8781"/>
            <a:ext cx="634365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854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Bulky item requests are primarily centered in Hollywood, Central LA, and South LA </a:t>
            </a:r>
          </a:p>
        </p:txBody>
      </p:sp>
      <p:pic>
        <p:nvPicPr>
          <p:cNvPr id="2050" name="Picture 2" descr="7.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95452"/>
            <a:ext cx="5286829" cy="474483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9cY3xAwB4MtqACcKw8QFKTn93kj_gRfBgk_tJOpFFxTFs_JNZgD24f9acWrAUmIQR4AxVrNuF28n9aGyMozJMwgEBw6fafwxtWLpqnsD2mFN_dJAG3OZFj2dJ_jrUK43IE7xhif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782" y="1122164"/>
            <a:ext cx="6334218" cy="5018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41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 significant difference across regions for processing time for bulky item requests </a:t>
            </a:r>
          </a:p>
        </p:txBody>
      </p:sp>
      <p:pic>
        <p:nvPicPr>
          <p:cNvPr id="2050" name="Picture 2" descr="https://lh3.googleusercontent.com/ukj6FWkuj5LKTRgsw9affDk2rTGegryzgfSNfdQHZtSm1lrmmj7Q1gzd7Rr-BrtapR-J1fSRigcsMX6hKDQUw30iHc2MEkaR4GVwLQGfPhZ5Ei0nOkv4zAGRxzpHE8_K3T0BE9h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8781"/>
            <a:ext cx="6060163" cy="481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39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fontScale="90000"/>
          </a:bodyPr>
          <a:lstStyle/>
          <a:p>
            <a:r>
              <a:rPr lang="en-US" dirty="0"/>
              <a:t>Analyzing trends in 311 requests can reveal insights and demands of Los Angeles inhabitants</a:t>
            </a:r>
          </a:p>
        </p:txBody>
      </p:sp>
      <p:sp>
        <p:nvSpPr>
          <p:cNvPr id="3" name="Content Placeholder 2"/>
          <p:cNvSpPr>
            <a:spLocks noGrp="1"/>
          </p:cNvSpPr>
          <p:nvPr>
            <p:ph idx="1"/>
          </p:nvPr>
        </p:nvSpPr>
        <p:spPr>
          <a:xfrm>
            <a:off x="2347632" y="2046856"/>
            <a:ext cx="3576918" cy="1664208"/>
          </a:xfrm>
          <a:ln w="19050">
            <a:solidFill>
              <a:srgbClr val="0F2940"/>
            </a:solidFill>
          </a:ln>
        </p:spPr>
        <p:txBody>
          <a:bodyPr anchor="ctr">
            <a:normAutofit/>
          </a:bodyPr>
          <a:lstStyle/>
          <a:p>
            <a:pPr>
              <a:lnSpc>
                <a:spcPct val="100000"/>
              </a:lnSpc>
            </a:pPr>
            <a:r>
              <a:rPr lang="en-US" sz="1800" dirty="0"/>
              <a:t>Population of 9.8 M</a:t>
            </a:r>
          </a:p>
          <a:p>
            <a:pPr>
              <a:lnSpc>
                <a:spcPct val="100000"/>
              </a:lnSpc>
            </a:pPr>
            <a:r>
              <a:rPr lang="en-US" sz="1800" dirty="0"/>
              <a:t>Large </a:t>
            </a:r>
            <a:r>
              <a:rPr lang="en-US" sz="1800" dirty="0" smtClean="0"/>
              <a:t>sprawl </a:t>
            </a:r>
            <a:r>
              <a:rPr lang="mr-IN" sz="1800" dirty="0" smtClean="0"/>
              <a:t>–</a:t>
            </a:r>
            <a:r>
              <a:rPr lang="en-US" sz="1800" dirty="0" smtClean="0"/>
              <a:t> 4.7K </a:t>
            </a:r>
            <a:r>
              <a:rPr lang="en-US" sz="1800" dirty="0" err="1" smtClean="0"/>
              <a:t>sq</a:t>
            </a:r>
            <a:r>
              <a:rPr lang="en-US" sz="1800" dirty="0" smtClean="0"/>
              <a:t> miles</a:t>
            </a:r>
          </a:p>
          <a:p>
            <a:pPr>
              <a:lnSpc>
                <a:spcPct val="100000"/>
              </a:lnSpc>
            </a:pPr>
            <a:r>
              <a:rPr lang="en-US" sz="1800" dirty="0" smtClean="0"/>
              <a:t>Traffic</a:t>
            </a:r>
            <a:r>
              <a:rPr lang="en-US" sz="1800" dirty="0"/>
              <a:t>, beautiful weather, diverse communities</a:t>
            </a:r>
          </a:p>
        </p:txBody>
      </p:sp>
      <p:grpSp>
        <p:nvGrpSpPr>
          <p:cNvPr id="10" name="Group 9"/>
          <p:cNvGrpSpPr/>
          <p:nvPr/>
        </p:nvGrpSpPr>
        <p:grpSpPr>
          <a:xfrm>
            <a:off x="683423" y="1600200"/>
            <a:ext cx="5241127" cy="2110864"/>
            <a:chOff x="683423" y="1600200"/>
            <a:chExt cx="5241127" cy="2110864"/>
          </a:xfrm>
        </p:grpSpPr>
        <p:pic>
          <p:nvPicPr>
            <p:cNvPr id="12296" name="Picture 8" descr="https://2.bp.blogspot.com/-8MXA6R86c8I/UIx0XTjDV8I/AAAAAAAAWuE/St3teukpA-0/s1600/Los+angeles+14.jpg"/>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423" y="2046856"/>
              <a:ext cx="1664208" cy="1664208"/>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3423" y="1600200"/>
              <a:ext cx="5241127" cy="461665"/>
            </a:xfrm>
            <a:prstGeom prst="rect">
              <a:avLst/>
            </a:prstGeom>
            <a:solidFill>
              <a:srgbClr val="0F2940"/>
            </a:solidFill>
            <a:ln w="19050">
              <a:solidFill>
                <a:srgbClr val="0F2940"/>
              </a:solidFill>
            </a:ln>
          </p:spPr>
          <p:txBody>
            <a:bodyPr wrap="square" rtlCol="0">
              <a:spAutoFit/>
            </a:bodyPr>
            <a:lstStyle/>
            <a:p>
              <a:pPr algn="ctr"/>
              <a:r>
                <a:rPr lang="en-US" sz="2400" dirty="0">
                  <a:solidFill>
                    <a:schemeClr val="bg1"/>
                  </a:solidFill>
                </a:rPr>
                <a:t>Los Angeles</a:t>
              </a:r>
            </a:p>
          </p:txBody>
        </p:sp>
      </p:grpSp>
      <p:grpSp>
        <p:nvGrpSpPr>
          <p:cNvPr id="9" name="Group 8"/>
          <p:cNvGrpSpPr/>
          <p:nvPr/>
        </p:nvGrpSpPr>
        <p:grpSpPr>
          <a:xfrm>
            <a:off x="6096000" y="1582524"/>
            <a:ext cx="5242180" cy="2131207"/>
            <a:chOff x="6096000" y="1582524"/>
            <a:chExt cx="5242180" cy="2131207"/>
          </a:xfrm>
        </p:grpSpPr>
        <p:pic>
          <p:nvPicPr>
            <p:cNvPr id="12292" name="Picture 4" descr="http://is2.mzstatic.com/image/thumb/Purple71/v4/a8/74/91/a87491b9-5b0a-57c4-9580-65fbde95b40b/source/175x175b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46856"/>
              <a:ext cx="1666875" cy="1666875"/>
            </a:xfrm>
            <a:prstGeom prst="rect">
              <a:avLst/>
            </a:prstGeom>
            <a:noFill/>
            <a:ln w="19050">
              <a:solidFill>
                <a:schemeClr val="tx1"/>
              </a:solidFill>
            </a:ln>
            <a:effectLst>
              <a:outerShdw blurRad="50800" dist="50800" dir="5400000" algn="ctr" rotWithShape="0">
                <a:schemeClr val="bg1"/>
              </a:outerShdw>
            </a:effectLst>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7762876" y="2046856"/>
              <a:ext cx="3575304" cy="1664208"/>
            </a:xfrm>
            <a:prstGeom prst="rect">
              <a:avLst/>
            </a:prstGeom>
            <a:ln w="1905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Allows anyone in Los Angeles to request services </a:t>
              </a:r>
            </a:p>
            <a:p>
              <a:r>
                <a:rPr lang="en-US" sz="1800" dirty="0"/>
                <a:t>Phone, email, or mobile app</a:t>
              </a:r>
            </a:p>
            <a:p>
              <a:r>
                <a:rPr lang="en-US" sz="1800" dirty="0"/>
                <a:t>Requests include removing bulky item and reporting water waste</a:t>
              </a:r>
            </a:p>
          </p:txBody>
        </p:sp>
        <p:sp>
          <p:nvSpPr>
            <p:cNvPr id="12" name="TextBox 11"/>
            <p:cNvSpPr txBox="1"/>
            <p:nvPr/>
          </p:nvSpPr>
          <p:spPr>
            <a:xfrm>
              <a:off x="6097053" y="1582524"/>
              <a:ext cx="5241127" cy="461665"/>
            </a:xfrm>
            <a:prstGeom prst="rect">
              <a:avLst/>
            </a:prstGeom>
            <a:solidFill>
              <a:srgbClr val="0F2940"/>
            </a:solidFill>
            <a:ln w="19050">
              <a:solidFill>
                <a:schemeClr val="tx1"/>
              </a:solidFill>
            </a:ln>
          </p:spPr>
          <p:txBody>
            <a:bodyPr wrap="square" rtlCol="0">
              <a:spAutoFit/>
            </a:bodyPr>
            <a:lstStyle/>
            <a:p>
              <a:pPr algn="ctr"/>
              <a:r>
                <a:rPr lang="en-US" sz="2400" dirty="0">
                  <a:solidFill>
                    <a:schemeClr val="bg1"/>
                  </a:solidFill>
                </a:rPr>
                <a:t>311</a:t>
              </a:r>
            </a:p>
          </p:txBody>
        </p:sp>
      </p:grpSp>
      <p:grpSp>
        <p:nvGrpSpPr>
          <p:cNvPr id="6" name="Group 5"/>
          <p:cNvGrpSpPr/>
          <p:nvPr/>
        </p:nvGrpSpPr>
        <p:grpSpPr>
          <a:xfrm>
            <a:off x="3519034" y="4067650"/>
            <a:ext cx="5153933" cy="1893288"/>
            <a:chOff x="3519034" y="4067650"/>
            <a:chExt cx="5153933" cy="1893288"/>
          </a:xfrm>
        </p:grpSpPr>
        <p:sp>
          <p:nvSpPr>
            <p:cNvPr id="8" name="Content Placeholder 2"/>
            <p:cNvSpPr txBox="1">
              <a:spLocks/>
            </p:cNvSpPr>
            <p:nvPr/>
          </p:nvSpPr>
          <p:spPr>
            <a:xfrm>
              <a:off x="3519034" y="4516767"/>
              <a:ext cx="5153932" cy="1444171"/>
            </a:xfrm>
            <a:prstGeom prst="rect">
              <a:avLst/>
            </a:prstGeom>
            <a:ln w="19050">
              <a:solidFill>
                <a:srgbClr val="0F2940"/>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Understanding trends of 311 requests can reveal insights about the inhabitants of Los Angeles and their unique needs as well as the conditions of the city</a:t>
              </a:r>
            </a:p>
          </p:txBody>
        </p:sp>
        <p:sp>
          <p:nvSpPr>
            <p:cNvPr id="13" name="TextBox 12"/>
            <p:cNvSpPr txBox="1"/>
            <p:nvPr/>
          </p:nvSpPr>
          <p:spPr>
            <a:xfrm>
              <a:off x="3519035" y="4067650"/>
              <a:ext cx="5153932" cy="461665"/>
            </a:xfrm>
            <a:prstGeom prst="rect">
              <a:avLst/>
            </a:prstGeom>
            <a:solidFill>
              <a:srgbClr val="0F2940"/>
            </a:solidFill>
            <a:ln w="19050">
              <a:solidFill>
                <a:schemeClr val="tx1"/>
              </a:solidFill>
            </a:ln>
          </p:spPr>
          <p:txBody>
            <a:bodyPr wrap="square" rtlCol="0">
              <a:spAutoFit/>
            </a:bodyPr>
            <a:lstStyle/>
            <a:p>
              <a:pPr algn="ctr"/>
              <a:r>
                <a:rPr lang="en-US" sz="2400" dirty="0">
                  <a:solidFill>
                    <a:schemeClr val="bg1"/>
                  </a:solidFill>
                </a:rPr>
                <a:t>Why?</a:t>
              </a:r>
            </a:p>
          </p:txBody>
        </p:sp>
      </p:grpSp>
    </p:spTree>
    <p:extLst>
      <p:ext uri="{BB962C8B-B14F-4D97-AF65-F5344CB8AC3E}">
        <p14:creationId xmlns:p14="http://schemas.microsoft.com/office/powerpoint/2010/main" val="2689827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311 provides a wide range of services throughout Los Angeles, Long Beach, and the Valley</a:t>
            </a:r>
          </a:p>
        </p:txBody>
      </p:sp>
      <p:sp>
        <p:nvSpPr>
          <p:cNvPr id="3" name="Content Placeholder 2"/>
          <p:cNvSpPr>
            <a:spLocks noGrp="1"/>
          </p:cNvSpPr>
          <p:nvPr>
            <p:ph idx="1"/>
          </p:nvPr>
        </p:nvSpPr>
        <p:spPr>
          <a:xfrm>
            <a:off x="838200" y="5369145"/>
            <a:ext cx="10515600" cy="807817"/>
          </a:xfrm>
        </p:spPr>
        <p:txBody>
          <a:bodyPr>
            <a:noAutofit/>
          </a:bodyPr>
          <a:lstStyle/>
          <a:p>
            <a:pPr marL="0" indent="0">
              <a:buNone/>
            </a:pPr>
            <a:r>
              <a:rPr lang="en-US" sz="2400" dirty="0"/>
              <a:t>Services are primarily centered in </a:t>
            </a:r>
            <a:r>
              <a:rPr lang="en-US" sz="2400" dirty="0" smtClean="0"/>
              <a:t>Downtown, </a:t>
            </a:r>
            <a:r>
              <a:rPr lang="en-US" sz="2400" dirty="0"/>
              <a:t>Hollywood, and South LA with some activity in the Valley; Downtown processing time appears to be longer.</a:t>
            </a:r>
          </a:p>
        </p:txBody>
      </p:sp>
      <p:pic>
        <p:nvPicPr>
          <p:cNvPr id="4" name="Shape 70"/>
          <p:cNvPicPr preferRelativeResize="0"/>
          <p:nvPr/>
        </p:nvPicPr>
        <p:blipFill rotWithShape="1">
          <a:blip r:embed="rId3">
            <a:alphaModFix/>
          </a:blip>
          <a:srcRect t="216"/>
          <a:stretch/>
        </p:blipFill>
        <p:spPr>
          <a:xfrm>
            <a:off x="6781327" y="1348834"/>
            <a:ext cx="5143387" cy="3833704"/>
          </a:xfrm>
          <a:prstGeom prst="rect">
            <a:avLst/>
          </a:prstGeom>
          <a:noFill/>
          <a:ln>
            <a:noFill/>
          </a:ln>
        </p:spPr>
      </p:pic>
      <p:pic>
        <p:nvPicPr>
          <p:cNvPr id="5" name="Shape 71"/>
          <p:cNvPicPr preferRelativeResize="0"/>
          <p:nvPr/>
        </p:nvPicPr>
        <p:blipFill>
          <a:blip r:embed="rId4">
            <a:alphaModFix/>
          </a:blip>
          <a:stretch>
            <a:fillRect/>
          </a:stretch>
        </p:blipFill>
        <p:spPr>
          <a:xfrm>
            <a:off x="235636" y="1358782"/>
            <a:ext cx="6812977" cy="4010364"/>
          </a:xfrm>
          <a:prstGeom prst="rect">
            <a:avLst/>
          </a:prstGeom>
          <a:noFill/>
          <a:ln>
            <a:noFill/>
          </a:ln>
        </p:spPr>
      </p:pic>
    </p:spTree>
    <p:extLst>
      <p:ext uri="{BB962C8B-B14F-4D97-AF65-F5344CB8AC3E}">
        <p14:creationId xmlns:p14="http://schemas.microsoft.com/office/powerpoint/2010/main" val="1814597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Certain services are delivered throughout Los Angeles, while others are isolated to one area</a:t>
            </a:r>
          </a:p>
        </p:txBody>
      </p:sp>
      <p:sp>
        <p:nvSpPr>
          <p:cNvPr id="3" name="Content Placeholder 2"/>
          <p:cNvSpPr>
            <a:spLocks noGrp="1"/>
          </p:cNvSpPr>
          <p:nvPr>
            <p:ph idx="1"/>
          </p:nvPr>
        </p:nvSpPr>
        <p:spPr>
          <a:xfrm>
            <a:off x="838200" y="5570639"/>
            <a:ext cx="10515600" cy="653205"/>
          </a:xfrm>
        </p:spPr>
        <p:txBody>
          <a:bodyPr>
            <a:normAutofit fontScale="92500" lnSpcReduction="20000"/>
          </a:bodyPr>
          <a:lstStyle/>
          <a:p>
            <a:pPr marL="0" indent="0">
              <a:buNone/>
            </a:pPr>
            <a:r>
              <a:rPr lang="en-US" dirty="0"/>
              <a:t>Processing time can range broadly despite frequency of service areas is central to specific areas</a:t>
            </a:r>
          </a:p>
          <a:p>
            <a:endParaRPr lang="en-US" dirty="0"/>
          </a:p>
        </p:txBody>
      </p:sp>
      <p:pic>
        <p:nvPicPr>
          <p:cNvPr id="4" name="Shape 78"/>
          <p:cNvPicPr preferRelativeResize="0"/>
          <p:nvPr/>
        </p:nvPicPr>
        <p:blipFill>
          <a:blip r:embed="rId2">
            <a:alphaModFix/>
          </a:blip>
          <a:stretch>
            <a:fillRect/>
          </a:stretch>
        </p:blipFill>
        <p:spPr>
          <a:xfrm>
            <a:off x="838200" y="1302905"/>
            <a:ext cx="4648200" cy="4220852"/>
          </a:xfrm>
          <a:prstGeom prst="rect">
            <a:avLst/>
          </a:prstGeom>
          <a:noFill/>
          <a:ln>
            <a:noFill/>
          </a:ln>
        </p:spPr>
      </p:pic>
      <p:pic>
        <p:nvPicPr>
          <p:cNvPr id="5" name="Shape 79"/>
          <p:cNvPicPr preferRelativeResize="0"/>
          <p:nvPr/>
        </p:nvPicPr>
        <p:blipFill>
          <a:blip r:embed="rId3">
            <a:alphaModFix/>
          </a:blip>
          <a:stretch>
            <a:fillRect/>
          </a:stretch>
        </p:blipFill>
        <p:spPr>
          <a:xfrm>
            <a:off x="6489953" y="1302905"/>
            <a:ext cx="5221655" cy="4220852"/>
          </a:xfrm>
          <a:prstGeom prst="rect">
            <a:avLst/>
          </a:prstGeom>
          <a:noFill/>
          <a:ln>
            <a:noFill/>
          </a:ln>
        </p:spPr>
      </p:pic>
    </p:spTree>
    <p:extLst>
      <p:ext uri="{BB962C8B-B14F-4D97-AF65-F5344CB8AC3E}">
        <p14:creationId xmlns:p14="http://schemas.microsoft.com/office/powerpoint/2010/main" val="1350220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Bulky items and homeless encampment are two areas of interest in this dataset</a:t>
            </a:r>
          </a:p>
        </p:txBody>
      </p:sp>
      <p:sp>
        <p:nvSpPr>
          <p:cNvPr id="3" name="Content Placeholder 2"/>
          <p:cNvSpPr>
            <a:spLocks noGrp="1"/>
          </p:cNvSpPr>
          <p:nvPr>
            <p:ph idx="1"/>
          </p:nvPr>
        </p:nvSpPr>
        <p:spPr/>
        <p:txBody>
          <a:bodyPr/>
          <a:lstStyle/>
          <a:p>
            <a:endParaRPr lang="en-US"/>
          </a:p>
        </p:txBody>
      </p:sp>
      <p:pic>
        <p:nvPicPr>
          <p:cNvPr id="11266" name="Picture 2" descr="https://lh5.googleusercontent.com/lfryo0qvoVYG8KshgUgWnz4Uapd0e__NLdreGdsVPkNxDErLBUA8bC9Qo67-8saFx4QAKUfN_JB-rjegU8Xy-9GOuIfwkznxnEz8YK0MtsNtKAS54WQdt15Hqxk9ky_9xdtsL3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58781"/>
            <a:ext cx="10515600" cy="481818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895600" y="4086225"/>
            <a:ext cx="541867" cy="9048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896225" y="1514475"/>
            <a:ext cx="1562099" cy="111230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234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Bulky item services are necessary for safety, sanitation, and convenience</a:t>
            </a:r>
          </a:p>
        </p:txBody>
      </p:sp>
      <p:sp>
        <p:nvSpPr>
          <p:cNvPr id="3" name="Content Placeholder 2"/>
          <p:cNvSpPr>
            <a:spLocks noGrp="1"/>
          </p:cNvSpPr>
          <p:nvPr>
            <p:ph idx="1"/>
          </p:nvPr>
        </p:nvSpPr>
        <p:spPr>
          <a:xfrm>
            <a:off x="838200" y="1358781"/>
            <a:ext cx="10515600" cy="1778119"/>
          </a:xfrm>
        </p:spPr>
        <p:txBody>
          <a:bodyPr>
            <a:normAutofit/>
          </a:bodyPr>
          <a:lstStyle/>
          <a:p>
            <a:r>
              <a:rPr lang="en-US" dirty="0"/>
              <a:t>Report illegally dumped items or discard old sofas, refrigerators, mattresses, and other large household items </a:t>
            </a:r>
          </a:p>
          <a:p>
            <a:r>
              <a:rPr lang="en-US" dirty="0"/>
              <a:t>Managed primarily by the Bureau of Sanitation (BOS) with some support by the Bureau of Street Services (BSS) </a:t>
            </a:r>
          </a:p>
        </p:txBody>
      </p:sp>
      <p:grpSp>
        <p:nvGrpSpPr>
          <p:cNvPr id="4" name="Group 3"/>
          <p:cNvGrpSpPr/>
          <p:nvPr/>
        </p:nvGrpSpPr>
        <p:grpSpPr>
          <a:xfrm>
            <a:off x="838200" y="3351212"/>
            <a:ext cx="10515600" cy="2743200"/>
            <a:chOff x="1060441" y="3186112"/>
            <a:chExt cx="10293359" cy="2743200"/>
          </a:xfrm>
        </p:grpSpPr>
        <p:pic>
          <p:nvPicPr>
            <p:cNvPr id="1026" name="Picture 2" descr="http://www.upwrs.com/uploads/3/0/1/3/30136219/141869184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5116" y="3186112"/>
              <a:ext cx="3368684"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edcodisposal.com/assets/001/506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441" y="3186112"/>
              <a:ext cx="2996772"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38.106.4.205/ftp/uploadedimages/sfdpw/bses/street_cleaning/bulkyitemcollection30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6665" y="3186112"/>
              <a:ext cx="3428999" cy="2743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51891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Bulky item requests comprise of the majority of requests for 311</a:t>
            </a:r>
          </a:p>
        </p:txBody>
      </p:sp>
      <p:sp>
        <p:nvSpPr>
          <p:cNvPr id="7" name="Rectangle 6"/>
          <p:cNvSpPr/>
          <p:nvPr/>
        </p:nvSpPr>
        <p:spPr>
          <a:xfrm>
            <a:off x="1259477" y="1666602"/>
            <a:ext cx="556260" cy="23175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2" name="Picture 6" descr="creen Shot 2016-12-06 at 4.32.49 PM.png"/>
          <p:cNvPicPr>
            <a:picLocks noChangeAspect="1" noChangeArrowheads="1"/>
          </p:cNvPicPr>
          <p:nvPr/>
        </p:nvPicPr>
        <p:blipFill rotWithShape="1">
          <a:blip r:embed="rId3">
            <a:extLst>
              <a:ext uri="{28A0092B-C50C-407E-A947-70E740481C1C}">
                <a14:useLocalDpi xmlns:a14="http://schemas.microsoft.com/office/drawing/2010/main" val="0"/>
              </a:ext>
            </a:extLst>
          </a:blip>
          <a:srcRect l="2134"/>
          <a:stretch/>
        </p:blipFill>
        <p:spPr bwMode="auto">
          <a:xfrm>
            <a:off x="476250" y="1270184"/>
            <a:ext cx="6115050" cy="3757283"/>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s://lh6.googleusercontent.com/d7-hvonnJPEYcvdiVgbXJnvdGMxwjpFZmoR5hxMsbeJ0CR7HxSf-yBa8fdldLnyJUMs-gIoPRBorzsM47_WR-5xnCt662Sp45J5mhGw1i_qYd4MLXOk9VtnDKyj1Ez7jQuFVPVSV"/>
          <p:cNvPicPr>
            <a:picLocks noChangeAspect="1" noChangeArrowheads="1"/>
          </p:cNvPicPr>
          <p:nvPr/>
        </p:nvPicPr>
        <p:blipFill rotWithShape="1">
          <a:blip r:embed="rId4">
            <a:extLst>
              <a:ext uri="{28A0092B-C50C-407E-A947-70E740481C1C}">
                <a14:useLocalDpi xmlns:a14="http://schemas.microsoft.com/office/drawing/2010/main" val="0"/>
              </a:ext>
            </a:extLst>
          </a:blip>
          <a:srcRect t="2456"/>
          <a:stretch/>
        </p:blipFill>
        <p:spPr bwMode="auto">
          <a:xfrm>
            <a:off x="6781801" y="1270184"/>
            <a:ext cx="5067300" cy="360742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423308" y="4872446"/>
            <a:ext cx="9345385" cy="1230054"/>
          </a:xfrm>
        </p:spPr>
        <p:txBody>
          <a:bodyPr>
            <a:noAutofit/>
          </a:bodyPr>
          <a:lstStyle/>
          <a:p>
            <a:pPr marL="0" indent="0" algn="ctr">
              <a:lnSpc>
                <a:spcPct val="100000"/>
              </a:lnSpc>
              <a:buNone/>
            </a:pPr>
            <a:r>
              <a:rPr lang="en-US" sz="2200" dirty="0"/>
              <a:t>Bulky Items are 44% of all total 311 requests</a:t>
            </a:r>
            <a:br>
              <a:rPr lang="en-US" sz="2200" dirty="0"/>
            </a:br>
            <a:endParaRPr lang="en-US" sz="2200" dirty="0"/>
          </a:p>
          <a:p>
            <a:pPr marL="0" indent="0" algn="ctr">
              <a:lnSpc>
                <a:spcPct val="100000"/>
              </a:lnSpc>
              <a:buNone/>
            </a:pPr>
            <a:r>
              <a:rPr lang="en-US" sz="2200" dirty="0"/>
              <a:t>Bureau of Sanitation (BOS) handles 99.9% of Bulky Item Requests</a:t>
            </a:r>
          </a:p>
          <a:p>
            <a:pPr marL="0" indent="0" algn="ctr">
              <a:lnSpc>
                <a:spcPct val="100000"/>
              </a:lnSpc>
              <a:buNone/>
            </a:pPr>
            <a:endParaRPr lang="en-US" sz="2200" dirty="0"/>
          </a:p>
        </p:txBody>
      </p:sp>
      <p:sp>
        <p:nvSpPr>
          <p:cNvPr id="6" name="Rectangle 5"/>
          <p:cNvSpPr/>
          <p:nvPr/>
        </p:nvSpPr>
        <p:spPr>
          <a:xfrm>
            <a:off x="10153650" y="1270184"/>
            <a:ext cx="1200150" cy="161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93293" y="2110055"/>
            <a:ext cx="530015" cy="168735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78016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1405</TotalTime>
  <Words>1302</Words>
  <Application>Microsoft Macintosh PowerPoint</Application>
  <PresentationFormat>Widescreen</PresentationFormat>
  <Paragraphs>175</Paragraphs>
  <Slides>38</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Calibri</vt:lpstr>
      <vt:lpstr>Calibri Light</vt:lpstr>
      <vt:lpstr>Mangal</vt:lpstr>
      <vt:lpstr>Arial</vt:lpstr>
      <vt:lpstr>Office Theme</vt:lpstr>
      <vt:lpstr>LA City 311</vt:lpstr>
      <vt:lpstr>Agenda</vt:lpstr>
      <vt:lpstr>Executive Summary</vt:lpstr>
      <vt:lpstr>Analyzing trends in 311 requests can reveal insights and demands of Los Angeles inhabitants</vt:lpstr>
      <vt:lpstr>311 provides a wide range of services throughout Los Angeles, Long Beach, and the Valley</vt:lpstr>
      <vt:lpstr>Certain services are delivered throughout Los Angeles, while others are isolated to one area</vt:lpstr>
      <vt:lpstr>Bulky items and homeless encampment are two areas of interest in this dataset</vt:lpstr>
      <vt:lpstr>Bulky item services are necessary for safety, sanitation, and convenience</vt:lpstr>
      <vt:lpstr>Bulky item requests comprise of the majority of requests for 311</vt:lpstr>
      <vt:lpstr>Bulky item requests hit a peak in August and declines dramatically in the following months</vt:lpstr>
      <vt:lpstr>Peak processing time for bulky items is in April</vt:lpstr>
      <vt:lpstr>Bulky item requests range throughout Southern California</vt:lpstr>
      <vt:lpstr>Bulky item requests occur primarily in the Valley based on police precinct</vt:lpstr>
      <vt:lpstr>City of LA should staff to meet demand and to maintain processing time for bulky items</vt:lpstr>
      <vt:lpstr>The homeless situation in Los Angeles is a crisis; 311 requests seek to clean up LA’s image</vt:lpstr>
      <vt:lpstr>Homeless encampment requests take the longest to process yet is one of the least requested</vt:lpstr>
      <vt:lpstr>Average processing time decreased as the frequency of homeless requests increased</vt:lpstr>
      <vt:lpstr>Homeless encampment is centered in Downtown Los Angeles with some activity in the Valley</vt:lpstr>
      <vt:lpstr>Homeless encampment occur primarily in central LA based on police precinct</vt:lpstr>
      <vt:lpstr>City of LA should adopt best practices from the Valley to offset rising trend of requests</vt:lpstr>
      <vt:lpstr>Summary of Insights</vt:lpstr>
      <vt:lpstr>PowerPoint Presentation</vt:lpstr>
      <vt:lpstr>Appendix</vt:lpstr>
      <vt:lpstr>Sample of Regions</vt:lpstr>
      <vt:lpstr>Mobile requests were the top 3 most frequent request sources</vt:lpstr>
      <vt:lpstr>Mobile apps and Call Comparison</vt:lpstr>
      <vt:lpstr>Bureau of Sanitation </vt:lpstr>
      <vt:lpstr>Service requests have nearly above 90% success rates</vt:lpstr>
      <vt:lpstr>Services requests differ based on region – water waste is primarily located near Santa Monica</vt:lpstr>
      <vt:lpstr>BSS has the worst average processing time</vt:lpstr>
      <vt:lpstr>Frequency tables based on service request</vt:lpstr>
      <vt:lpstr>Success rates of Request Sources, Department, and Service Type</vt:lpstr>
      <vt:lpstr>Frequency of Request Sources</vt:lpstr>
      <vt:lpstr>Services Request by Email and Mobile App</vt:lpstr>
      <vt:lpstr>Services Requested by Driver Self Report and Self Service</vt:lpstr>
      <vt:lpstr>Services Requested by Driver Self Report</vt:lpstr>
      <vt:lpstr>Bulky item requests are primarily centered in Hollywood, Central LA, and South LA </vt:lpstr>
      <vt:lpstr>No significant difference across regions for processing time for bulky item requests </vt:lpstr>
    </vt:vector>
  </TitlesOfParts>
  <Company>USC - Marshall School of Business</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Tran, Clayton</dc:creator>
  <cp:lastModifiedBy>Microsoft Office User</cp:lastModifiedBy>
  <cp:revision>294</cp:revision>
  <dcterms:created xsi:type="dcterms:W3CDTF">2016-12-05T21:23:21Z</dcterms:created>
  <dcterms:modified xsi:type="dcterms:W3CDTF">2016-12-07T20:49:14Z</dcterms:modified>
</cp:coreProperties>
</file>